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notesMasterIdLst>
    <p:notesMasterId r:id="rId18"/>
  </p:notesMasterIdLst>
  <p:handoutMasterIdLst>
    <p:handoutMasterId r:id="rId19"/>
  </p:handoutMasterIdLst>
  <p:sldIdLst>
    <p:sldId id="272" r:id="rId6"/>
    <p:sldId id="274" r:id="rId7"/>
    <p:sldId id="256" r:id="rId8"/>
    <p:sldId id="257" r:id="rId9"/>
    <p:sldId id="258" r:id="rId10"/>
    <p:sldId id="260" r:id="rId11"/>
    <p:sldId id="259" r:id="rId12"/>
    <p:sldId id="262" r:id="rId13"/>
    <p:sldId id="261" r:id="rId14"/>
    <p:sldId id="264" r:id="rId15"/>
    <p:sldId id="263" r:id="rId16"/>
    <p:sldId id="271" r:id="rId17"/>
  </p:sldIdLst>
  <p:sldSz cx="9144000" cy="6858000" type="screen4x3"/>
  <p:notesSz cx="6797675" cy="987266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10" userDrawn="1">
          <p15:clr>
            <a:srgbClr val="A4A3A4"/>
          </p15:clr>
        </p15:guide>
        <p15:guide id="2" pos="2142"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271" autoAdjust="0"/>
    <p:restoredTop sz="94624" autoAdjust="0"/>
  </p:normalViewPr>
  <p:slideViewPr>
    <p:cSldViewPr snapToGrid="0">
      <p:cViewPr varScale="1">
        <p:scale>
          <a:sx n="106" d="100"/>
          <a:sy n="106" d="100"/>
        </p:scale>
        <p:origin x="1026" y="11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51" d="100"/>
          <a:sy n="51" d="100"/>
        </p:scale>
        <p:origin x="-1920" y="-96"/>
      </p:cViewPr>
      <p:guideLst>
        <p:guide orient="horz" pos="3110"/>
        <p:guide pos="214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 y="0"/>
            <a:ext cx="2945293" cy="494180"/>
          </a:xfrm>
          <a:prstGeom prst="rect">
            <a:avLst/>
          </a:prstGeom>
        </p:spPr>
        <p:txBody>
          <a:bodyPr vert="horz" lIns="89739" tIns="44870" rIns="89739" bIns="44870" rtlCol="0"/>
          <a:lstStyle>
            <a:lvl1pPr algn="l">
              <a:defRPr sz="1200"/>
            </a:lvl1pPr>
          </a:lstStyle>
          <a:p>
            <a:endParaRPr lang="en-GB"/>
          </a:p>
        </p:txBody>
      </p:sp>
      <p:sp>
        <p:nvSpPr>
          <p:cNvPr id="3" name="Date Placeholder 2"/>
          <p:cNvSpPr>
            <a:spLocks noGrp="1"/>
          </p:cNvSpPr>
          <p:nvPr>
            <p:ph type="dt" sz="quarter" idx="1"/>
          </p:nvPr>
        </p:nvSpPr>
        <p:spPr>
          <a:xfrm>
            <a:off x="3850817" y="0"/>
            <a:ext cx="2945293" cy="494180"/>
          </a:xfrm>
          <a:prstGeom prst="rect">
            <a:avLst/>
          </a:prstGeom>
        </p:spPr>
        <p:txBody>
          <a:bodyPr vert="horz" lIns="89739" tIns="44870" rIns="89739" bIns="44870" rtlCol="0"/>
          <a:lstStyle>
            <a:lvl1pPr algn="r">
              <a:defRPr sz="1200"/>
            </a:lvl1pPr>
          </a:lstStyle>
          <a:p>
            <a:fld id="{ED8256F7-D882-45B9-9B98-0FD174B1C1E4}" type="datetimeFigureOut">
              <a:rPr lang="en-GB" smtClean="0"/>
              <a:pPr/>
              <a:t>01/04/2026</a:t>
            </a:fld>
            <a:endParaRPr lang="en-GB"/>
          </a:p>
        </p:txBody>
      </p:sp>
      <p:sp>
        <p:nvSpPr>
          <p:cNvPr id="4" name="Footer Placeholder 3"/>
          <p:cNvSpPr>
            <a:spLocks noGrp="1"/>
          </p:cNvSpPr>
          <p:nvPr>
            <p:ph type="ftr" sz="quarter" idx="2"/>
          </p:nvPr>
        </p:nvSpPr>
        <p:spPr>
          <a:xfrm>
            <a:off x="3" y="9376918"/>
            <a:ext cx="2945293" cy="494180"/>
          </a:xfrm>
          <a:prstGeom prst="rect">
            <a:avLst/>
          </a:prstGeom>
        </p:spPr>
        <p:txBody>
          <a:bodyPr vert="horz" lIns="89739" tIns="44870" rIns="89739" bIns="44870" rtlCol="0" anchor="b"/>
          <a:lstStyle>
            <a:lvl1pPr algn="l">
              <a:defRPr sz="1200"/>
            </a:lvl1pPr>
          </a:lstStyle>
          <a:p>
            <a:endParaRPr lang="en-GB"/>
          </a:p>
        </p:txBody>
      </p:sp>
      <p:sp>
        <p:nvSpPr>
          <p:cNvPr id="5" name="Slide Number Placeholder 4"/>
          <p:cNvSpPr>
            <a:spLocks noGrp="1"/>
          </p:cNvSpPr>
          <p:nvPr>
            <p:ph type="sldNum" sz="quarter" idx="3"/>
          </p:nvPr>
        </p:nvSpPr>
        <p:spPr>
          <a:xfrm>
            <a:off x="3850817" y="9376918"/>
            <a:ext cx="2945293" cy="494180"/>
          </a:xfrm>
          <a:prstGeom prst="rect">
            <a:avLst/>
          </a:prstGeom>
        </p:spPr>
        <p:txBody>
          <a:bodyPr vert="horz" lIns="89739" tIns="44870" rIns="89739" bIns="44870" rtlCol="0" anchor="b"/>
          <a:lstStyle>
            <a:lvl1pPr algn="r">
              <a:defRPr sz="1200"/>
            </a:lvl1pPr>
          </a:lstStyle>
          <a:p>
            <a:fld id="{7FEBAA3C-8561-42D3-9A2A-F190E0CC4E3F}" type="slidenum">
              <a:rPr lang="en-GB" smtClean="0"/>
              <a:pPr/>
              <a:t>‹#›</a:t>
            </a:fld>
            <a:endParaRPr lang="en-GB"/>
          </a:p>
        </p:txBody>
      </p:sp>
    </p:spTree>
    <p:extLst>
      <p:ext uri="{BB962C8B-B14F-4D97-AF65-F5344CB8AC3E}">
        <p14:creationId xmlns:p14="http://schemas.microsoft.com/office/powerpoint/2010/main" val="398158508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45659" cy="493633"/>
          </a:xfrm>
          <a:prstGeom prst="rect">
            <a:avLst/>
          </a:prstGeom>
        </p:spPr>
        <p:txBody>
          <a:bodyPr vert="horz" lIns="94828" tIns="47413" rIns="94828" bIns="47413" rtlCol="0"/>
          <a:lstStyle>
            <a:lvl1pPr algn="l">
              <a:defRPr sz="1300"/>
            </a:lvl1pPr>
          </a:lstStyle>
          <a:p>
            <a:endParaRPr lang="en-GB"/>
          </a:p>
        </p:txBody>
      </p:sp>
      <p:sp>
        <p:nvSpPr>
          <p:cNvPr id="3" name="Date Placeholder 2"/>
          <p:cNvSpPr>
            <a:spLocks noGrp="1"/>
          </p:cNvSpPr>
          <p:nvPr>
            <p:ph type="dt" idx="1"/>
          </p:nvPr>
        </p:nvSpPr>
        <p:spPr>
          <a:xfrm>
            <a:off x="3850443" y="0"/>
            <a:ext cx="2945659" cy="493633"/>
          </a:xfrm>
          <a:prstGeom prst="rect">
            <a:avLst/>
          </a:prstGeom>
        </p:spPr>
        <p:txBody>
          <a:bodyPr vert="horz" lIns="94828" tIns="47413" rIns="94828" bIns="47413" rtlCol="0"/>
          <a:lstStyle>
            <a:lvl1pPr algn="r">
              <a:defRPr sz="1300"/>
            </a:lvl1pPr>
          </a:lstStyle>
          <a:p>
            <a:fld id="{D471ECBD-8304-4608-B41D-F514437C45A9}" type="datetimeFigureOut">
              <a:rPr lang="en-GB" smtClean="0"/>
              <a:pPr/>
              <a:t>01/04/2026</a:t>
            </a:fld>
            <a:endParaRPr lang="en-GB"/>
          </a:p>
        </p:txBody>
      </p:sp>
      <p:sp>
        <p:nvSpPr>
          <p:cNvPr id="4" name="Slide Image Placeholder 3"/>
          <p:cNvSpPr>
            <a:spLocks noGrp="1" noRot="1" noChangeAspect="1"/>
          </p:cNvSpPr>
          <p:nvPr>
            <p:ph type="sldImg" idx="2"/>
          </p:nvPr>
        </p:nvSpPr>
        <p:spPr>
          <a:xfrm>
            <a:off x="930275" y="739775"/>
            <a:ext cx="4937125" cy="3703638"/>
          </a:xfrm>
          <a:prstGeom prst="rect">
            <a:avLst/>
          </a:prstGeom>
          <a:noFill/>
          <a:ln w="12700">
            <a:solidFill>
              <a:prstClr val="black"/>
            </a:solidFill>
          </a:ln>
        </p:spPr>
        <p:txBody>
          <a:bodyPr vert="horz" lIns="94828" tIns="47413" rIns="94828" bIns="47413" rtlCol="0" anchor="ctr"/>
          <a:lstStyle/>
          <a:p>
            <a:endParaRPr lang="en-GB"/>
          </a:p>
        </p:txBody>
      </p:sp>
      <p:sp>
        <p:nvSpPr>
          <p:cNvPr id="5" name="Notes Placeholder 4"/>
          <p:cNvSpPr>
            <a:spLocks noGrp="1"/>
          </p:cNvSpPr>
          <p:nvPr>
            <p:ph type="body" sz="quarter" idx="3"/>
          </p:nvPr>
        </p:nvSpPr>
        <p:spPr>
          <a:xfrm>
            <a:off x="679768" y="4689515"/>
            <a:ext cx="5438140" cy="4442698"/>
          </a:xfrm>
          <a:prstGeom prst="rect">
            <a:avLst/>
          </a:prstGeom>
        </p:spPr>
        <p:txBody>
          <a:bodyPr vert="horz" lIns="94828" tIns="47413" rIns="94828" bIns="47413"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1" y="9377316"/>
            <a:ext cx="2945659" cy="493633"/>
          </a:xfrm>
          <a:prstGeom prst="rect">
            <a:avLst/>
          </a:prstGeom>
        </p:spPr>
        <p:txBody>
          <a:bodyPr vert="horz" lIns="94828" tIns="47413" rIns="94828" bIns="47413" rtlCol="0" anchor="b"/>
          <a:lstStyle>
            <a:lvl1pPr algn="l">
              <a:defRPr sz="1300"/>
            </a:lvl1pPr>
          </a:lstStyle>
          <a:p>
            <a:endParaRPr lang="en-GB"/>
          </a:p>
        </p:txBody>
      </p:sp>
      <p:sp>
        <p:nvSpPr>
          <p:cNvPr id="7" name="Slide Number Placeholder 6"/>
          <p:cNvSpPr>
            <a:spLocks noGrp="1"/>
          </p:cNvSpPr>
          <p:nvPr>
            <p:ph type="sldNum" sz="quarter" idx="5"/>
          </p:nvPr>
        </p:nvSpPr>
        <p:spPr>
          <a:xfrm>
            <a:off x="3850443" y="9377316"/>
            <a:ext cx="2945659" cy="493633"/>
          </a:xfrm>
          <a:prstGeom prst="rect">
            <a:avLst/>
          </a:prstGeom>
        </p:spPr>
        <p:txBody>
          <a:bodyPr vert="horz" lIns="94828" tIns="47413" rIns="94828" bIns="47413" rtlCol="0" anchor="b"/>
          <a:lstStyle>
            <a:lvl1pPr algn="r">
              <a:defRPr sz="1300"/>
            </a:lvl1pPr>
          </a:lstStyle>
          <a:p>
            <a:fld id="{76D61213-512F-4406-967A-B855B29EF8BC}" type="slidenum">
              <a:rPr lang="en-GB" smtClean="0"/>
              <a:pPr/>
              <a:t>‹#›</a:t>
            </a:fld>
            <a:endParaRPr lang="en-GB"/>
          </a:p>
        </p:txBody>
      </p:sp>
    </p:spTree>
    <p:extLst>
      <p:ext uri="{BB962C8B-B14F-4D97-AF65-F5344CB8AC3E}">
        <p14:creationId xmlns:p14="http://schemas.microsoft.com/office/powerpoint/2010/main" val="33796686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76D61213-512F-4406-967A-B855B29EF8BC}" type="slidenum">
              <a:rPr lang="en-GB" smtClean="0"/>
              <a:pPr/>
              <a:t>3</a:t>
            </a:fld>
            <a:endParaRPr lang="en-GB"/>
          </a:p>
        </p:txBody>
      </p:sp>
    </p:spTree>
    <p:extLst>
      <p:ext uri="{BB962C8B-B14F-4D97-AF65-F5344CB8AC3E}">
        <p14:creationId xmlns:p14="http://schemas.microsoft.com/office/powerpoint/2010/main" val="21540559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AD570F82-33D9-479F-95C3-5E579FBBFA19}" type="datetimeFigureOut">
              <a:rPr lang="en-GB" smtClean="0"/>
              <a:pPr/>
              <a:t>01/04/2026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AE6B2D4-9C9C-4C85-8224-0118185EB5D6}" type="slidenum">
              <a:rPr lang="en-GB" smtClean="0"/>
              <a:pPr/>
              <a:t>‹#›</a:t>
            </a:fld>
            <a:endParaRPr lang="en-GB"/>
          </a:p>
        </p:txBody>
      </p:sp>
    </p:spTree>
    <p:extLst>
      <p:ext uri="{BB962C8B-B14F-4D97-AF65-F5344CB8AC3E}">
        <p14:creationId xmlns:p14="http://schemas.microsoft.com/office/powerpoint/2010/main" val="13146238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AD570F82-33D9-479F-95C3-5E579FBBFA19}" type="datetimeFigureOut">
              <a:rPr lang="en-GB" smtClean="0"/>
              <a:pPr/>
              <a:t>01/04/2026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AE6B2D4-9C9C-4C85-8224-0118185EB5D6}" type="slidenum">
              <a:rPr lang="en-GB" smtClean="0"/>
              <a:pPr/>
              <a:t>‹#›</a:t>
            </a:fld>
            <a:endParaRPr lang="en-GB"/>
          </a:p>
        </p:txBody>
      </p:sp>
    </p:spTree>
    <p:extLst>
      <p:ext uri="{BB962C8B-B14F-4D97-AF65-F5344CB8AC3E}">
        <p14:creationId xmlns:p14="http://schemas.microsoft.com/office/powerpoint/2010/main" val="15073335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AD570F82-33D9-479F-95C3-5E579FBBFA19}" type="datetimeFigureOut">
              <a:rPr lang="en-GB" smtClean="0"/>
              <a:pPr/>
              <a:t>01/04/2026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AE6B2D4-9C9C-4C85-8224-0118185EB5D6}" type="slidenum">
              <a:rPr lang="en-GB" smtClean="0"/>
              <a:pPr/>
              <a:t>‹#›</a:t>
            </a:fld>
            <a:endParaRPr lang="en-GB"/>
          </a:p>
        </p:txBody>
      </p:sp>
    </p:spTree>
    <p:extLst>
      <p:ext uri="{BB962C8B-B14F-4D97-AF65-F5344CB8AC3E}">
        <p14:creationId xmlns:p14="http://schemas.microsoft.com/office/powerpoint/2010/main" val="20602707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Tree>
    <p:extLst>
      <p:ext uri="{BB962C8B-B14F-4D97-AF65-F5344CB8AC3E}">
        <p14:creationId xmlns:p14="http://schemas.microsoft.com/office/powerpoint/2010/main" val="155122308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6080242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262936697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68313" y="1628777"/>
            <a:ext cx="4038600" cy="3484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59313" y="1628777"/>
            <a:ext cx="4038600" cy="3484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99063338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89080876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339413384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32938261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2239543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AD570F82-33D9-479F-95C3-5E579FBBFA19}" type="datetimeFigureOut">
              <a:rPr lang="en-GB" smtClean="0"/>
              <a:pPr/>
              <a:t>01/04/2026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AE6B2D4-9C9C-4C85-8224-0118185EB5D6}" type="slidenum">
              <a:rPr lang="en-GB" smtClean="0"/>
              <a:pPr/>
              <a:t>‹#›</a:t>
            </a:fld>
            <a:endParaRPr lang="en-GB"/>
          </a:p>
        </p:txBody>
      </p:sp>
    </p:spTree>
    <p:extLst>
      <p:ext uri="{BB962C8B-B14F-4D97-AF65-F5344CB8AC3E}">
        <p14:creationId xmlns:p14="http://schemas.microsoft.com/office/powerpoint/2010/main" val="244633574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403979417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72959432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274638"/>
            <a:ext cx="2058988" cy="4838700"/>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1" y="274638"/>
            <a:ext cx="6029325" cy="48387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6505718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D570F82-33D9-479F-95C3-5E579FBBFA19}" type="datetimeFigureOut">
              <a:rPr lang="en-GB" smtClean="0"/>
              <a:pPr/>
              <a:t>01/04/2026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AE6B2D4-9C9C-4C85-8224-0118185EB5D6}" type="slidenum">
              <a:rPr lang="en-GB" smtClean="0"/>
              <a:pPr/>
              <a:t>‹#›</a:t>
            </a:fld>
            <a:endParaRPr lang="en-GB"/>
          </a:p>
        </p:txBody>
      </p:sp>
    </p:spTree>
    <p:extLst>
      <p:ext uri="{BB962C8B-B14F-4D97-AF65-F5344CB8AC3E}">
        <p14:creationId xmlns:p14="http://schemas.microsoft.com/office/powerpoint/2010/main" val="10307152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AD570F82-33D9-479F-95C3-5E579FBBFA19}" type="datetimeFigureOut">
              <a:rPr lang="en-GB" smtClean="0"/>
              <a:pPr/>
              <a:t>01/04/2026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AE6B2D4-9C9C-4C85-8224-0118185EB5D6}" type="slidenum">
              <a:rPr lang="en-GB" smtClean="0"/>
              <a:pPr/>
              <a:t>‹#›</a:t>
            </a:fld>
            <a:endParaRPr lang="en-GB"/>
          </a:p>
        </p:txBody>
      </p:sp>
    </p:spTree>
    <p:extLst>
      <p:ext uri="{BB962C8B-B14F-4D97-AF65-F5344CB8AC3E}">
        <p14:creationId xmlns:p14="http://schemas.microsoft.com/office/powerpoint/2010/main" val="2538264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AD570F82-33D9-479F-95C3-5E579FBBFA19}" type="datetimeFigureOut">
              <a:rPr lang="en-GB" smtClean="0"/>
              <a:pPr/>
              <a:t>01/04/2026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AE6B2D4-9C9C-4C85-8224-0118185EB5D6}" type="slidenum">
              <a:rPr lang="en-GB" smtClean="0"/>
              <a:pPr/>
              <a:t>‹#›</a:t>
            </a:fld>
            <a:endParaRPr lang="en-GB"/>
          </a:p>
        </p:txBody>
      </p:sp>
    </p:spTree>
    <p:extLst>
      <p:ext uri="{BB962C8B-B14F-4D97-AF65-F5344CB8AC3E}">
        <p14:creationId xmlns:p14="http://schemas.microsoft.com/office/powerpoint/2010/main" val="29415240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AD570F82-33D9-479F-95C3-5E579FBBFA19}" type="datetimeFigureOut">
              <a:rPr lang="en-GB" smtClean="0"/>
              <a:pPr/>
              <a:t>01/04/2026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AE6B2D4-9C9C-4C85-8224-0118185EB5D6}" type="slidenum">
              <a:rPr lang="en-GB" smtClean="0"/>
              <a:pPr/>
              <a:t>‹#›</a:t>
            </a:fld>
            <a:endParaRPr lang="en-GB"/>
          </a:p>
        </p:txBody>
      </p:sp>
    </p:spTree>
    <p:extLst>
      <p:ext uri="{BB962C8B-B14F-4D97-AF65-F5344CB8AC3E}">
        <p14:creationId xmlns:p14="http://schemas.microsoft.com/office/powerpoint/2010/main" val="21668784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570F82-33D9-479F-95C3-5E579FBBFA19}" type="datetimeFigureOut">
              <a:rPr lang="en-GB" smtClean="0"/>
              <a:pPr/>
              <a:t>01/04/2026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5AE6B2D4-9C9C-4C85-8224-0118185EB5D6}" type="slidenum">
              <a:rPr lang="en-GB" smtClean="0"/>
              <a:pPr/>
              <a:t>‹#›</a:t>
            </a:fld>
            <a:endParaRPr lang="en-GB"/>
          </a:p>
        </p:txBody>
      </p:sp>
    </p:spTree>
    <p:extLst>
      <p:ext uri="{BB962C8B-B14F-4D97-AF65-F5344CB8AC3E}">
        <p14:creationId xmlns:p14="http://schemas.microsoft.com/office/powerpoint/2010/main" val="29778445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D570F82-33D9-479F-95C3-5E579FBBFA19}" type="datetimeFigureOut">
              <a:rPr lang="en-GB" smtClean="0"/>
              <a:pPr/>
              <a:t>01/04/2026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AE6B2D4-9C9C-4C85-8224-0118185EB5D6}" type="slidenum">
              <a:rPr lang="en-GB" smtClean="0"/>
              <a:pPr/>
              <a:t>‹#›</a:t>
            </a:fld>
            <a:endParaRPr lang="en-GB"/>
          </a:p>
        </p:txBody>
      </p:sp>
    </p:spTree>
    <p:extLst>
      <p:ext uri="{BB962C8B-B14F-4D97-AF65-F5344CB8AC3E}">
        <p14:creationId xmlns:p14="http://schemas.microsoft.com/office/powerpoint/2010/main" val="38786356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D570F82-33D9-479F-95C3-5E579FBBFA19}" type="datetimeFigureOut">
              <a:rPr lang="en-GB" smtClean="0"/>
              <a:pPr/>
              <a:t>01/04/2026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AE6B2D4-9C9C-4C85-8224-0118185EB5D6}" type="slidenum">
              <a:rPr lang="en-GB" smtClean="0"/>
              <a:pPr/>
              <a:t>‹#›</a:t>
            </a:fld>
            <a:endParaRPr lang="en-GB"/>
          </a:p>
        </p:txBody>
      </p:sp>
    </p:spTree>
    <p:extLst>
      <p:ext uri="{BB962C8B-B14F-4D97-AF65-F5344CB8AC3E}">
        <p14:creationId xmlns:p14="http://schemas.microsoft.com/office/powerpoint/2010/main" val="28043600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D570F82-33D9-479F-95C3-5E579FBBFA19}" type="datetimeFigureOut">
              <a:rPr lang="en-GB" smtClean="0"/>
              <a:pPr/>
              <a:t>01/04/2026</a:t>
            </a:fld>
            <a:endParaRPr lang="en-GB"/>
          </a:p>
        </p:txBody>
      </p:sp>
      <p:sp>
        <p:nvSpPr>
          <p:cNvPr id="5" name="Footer Placeholder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AE6B2D4-9C9C-4C85-8224-0118185EB5D6}" type="slidenum">
              <a:rPr lang="en-GB" smtClean="0"/>
              <a:pPr/>
              <a:t>‹#›</a:t>
            </a:fld>
            <a:endParaRPr lang="en-GB"/>
          </a:p>
        </p:txBody>
      </p:sp>
    </p:spTree>
    <p:extLst>
      <p:ext uri="{BB962C8B-B14F-4D97-AF65-F5344CB8AC3E}">
        <p14:creationId xmlns:p14="http://schemas.microsoft.com/office/powerpoint/2010/main" val="28937867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6147" name="Rectangle 3"/>
          <p:cNvSpPr>
            <a:spLocks noGrp="1" noChangeArrowheads="1"/>
          </p:cNvSpPr>
          <p:nvPr>
            <p:ph type="body" idx="1"/>
          </p:nvPr>
        </p:nvSpPr>
        <p:spPr bwMode="auto">
          <a:xfrm>
            <a:off x="468313" y="1628777"/>
            <a:ext cx="8229600" cy="3484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endParaRPr lang="en-GB" altLang="en-US"/>
          </a:p>
          <a:p>
            <a:pPr lvl="0"/>
            <a:endParaRPr lang="en-GB" altLang="en-US"/>
          </a:p>
          <a:p>
            <a:pPr lvl="0"/>
            <a:endParaRPr lang="en-GB" altLang="en-US"/>
          </a:p>
          <a:p>
            <a:pPr lvl="0"/>
            <a:endParaRPr lang="en-GB" altLang="en-US"/>
          </a:p>
        </p:txBody>
      </p:sp>
      <p:sp>
        <p:nvSpPr>
          <p:cNvPr id="6151" name="Title 1"/>
          <p:cNvSpPr txBox="1">
            <a:spLocks/>
          </p:cNvSpPr>
          <p:nvPr userDrawn="1"/>
        </p:nvSpPr>
        <p:spPr bwMode="auto">
          <a:xfrm>
            <a:off x="395289" y="476250"/>
            <a:ext cx="8424862" cy="755650"/>
          </a:xfrm>
          <a:prstGeom prst="rect">
            <a:avLst/>
          </a:prstGeom>
          <a:solidFill>
            <a:srgbClr val="00ABE5"/>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defTabSz="457200">
              <a:defRPr>
                <a:solidFill>
                  <a:schemeClr val="tx1"/>
                </a:solidFill>
                <a:latin typeface="Arial" pitchFamily="34" charset="0"/>
              </a:defRPr>
            </a:lvl1pPr>
            <a:lvl2pPr marL="742950" indent="-285750" defTabSz="457200">
              <a:defRPr>
                <a:solidFill>
                  <a:schemeClr val="tx1"/>
                </a:solidFill>
                <a:latin typeface="Arial" pitchFamily="34" charset="0"/>
              </a:defRPr>
            </a:lvl2pPr>
            <a:lvl3pPr marL="1143000" indent="-228600" defTabSz="457200">
              <a:defRPr>
                <a:solidFill>
                  <a:schemeClr val="tx1"/>
                </a:solidFill>
                <a:latin typeface="Arial" pitchFamily="34" charset="0"/>
              </a:defRPr>
            </a:lvl3pPr>
            <a:lvl4pPr marL="1600200" indent="-228600" defTabSz="457200">
              <a:defRPr>
                <a:solidFill>
                  <a:schemeClr val="tx1"/>
                </a:solidFill>
                <a:latin typeface="Arial" pitchFamily="34" charset="0"/>
              </a:defRPr>
            </a:lvl4pPr>
            <a:lvl5pPr marL="2057400" indent="-228600" defTabSz="457200">
              <a:defRPr>
                <a:solidFill>
                  <a:schemeClr val="tx1"/>
                </a:solidFill>
                <a:latin typeface="Arial" pitchFamily="34" charset="0"/>
              </a:defRPr>
            </a:lvl5pPr>
            <a:lvl6pPr marL="2514600" indent="-228600" defTabSz="457200" fontAlgn="base">
              <a:spcBef>
                <a:spcPct val="0"/>
              </a:spcBef>
              <a:spcAft>
                <a:spcPct val="0"/>
              </a:spcAft>
              <a:defRPr>
                <a:solidFill>
                  <a:schemeClr val="tx1"/>
                </a:solidFill>
                <a:latin typeface="Arial" pitchFamily="34" charset="0"/>
              </a:defRPr>
            </a:lvl6pPr>
            <a:lvl7pPr marL="2971800" indent="-228600" defTabSz="457200" fontAlgn="base">
              <a:spcBef>
                <a:spcPct val="0"/>
              </a:spcBef>
              <a:spcAft>
                <a:spcPct val="0"/>
              </a:spcAft>
              <a:defRPr>
                <a:solidFill>
                  <a:schemeClr val="tx1"/>
                </a:solidFill>
                <a:latin typeface="Arial" pitchFamily="34" charset="0"/>
              </a:defRPr>
            </a:lvl7pPr>
            <a:lvl8pPr marL="3429000" indent="-228600" defTabSz="457200" fontAlgn="base">
              <a:spcBef>
                <a:spcPct val="0"/>
              </a:spcBef>
              <a:spcAft>
                <a:spcPct val="0"/>
              </a:spcAft>
              <a:defRPr>
                <a:solidFill>
                  <a:schemeClr val="tx1"/>
                </a:solidFill>
                <a:latin typeface="Arial" pitchFamily="34" charset="0"/>
              </a:defRPr>
            </a:lvl8pPr>
            <a:lvl9pPr marL="3886200" indent="-228600" defTabSz="457200" fontAlgn="base">
              <a:spcBef>
                <a:spcPct val="0"/>
              </a:spcBef>
              <a:spcAft>
                <a:spcPct val="0"/>
              </a:spcAft>
              <a:defRPr>
                <a:solidFill>
                  <a:schemeClr val="tx1"/>
                </a:solidFill>
                <a:latin typeface="Arial" pitchFamily="34" charset="0"/>
              </a:defRPr>
            </a:lvl9pPr>
          </a:lstStyle>
          <a:p>
            <a:pPr fontAlgn="base">
              <a:spcBef>
                <a:spcPct val="0"/>
              </a:spcBef>
              <a:spcAft>
                <a:spcPct val="0"/>
              </a:spcAft>
            </a:pPr>
            <a:endParaRPr lang="en-US" altLang="en-US" sz="3200">
              <a:solidFill>
                <a:srgbClr val="FFFFFF"/>
              </a:solidFill>
              <a:ea typeface="ＭＳ Ｐゴシック" pitchFamily="34" charset="-128"/>
              <a:cs typeface="Arial" pitchFamily="34" charset="0"/>
            </a:endParaRPr>
          </a:p>
        </p:txBody>
      </p:sp>
      <p:sp>
        <p:nvSpPr>
          <p:cNvPr id="614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altLang="en-US"/>
              <a:t>Click to edit Master title style</a:t>
            </a:r>
          </a:p>
        </p:txBody>
      </p:sp>
      <p:pic>
        <p:nvPicPr>
          <p:cNvPr id="6154" name="Picture 10"/>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395288" y="5495927"/>
            <a:ext cx="8353425" cy="1362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4281652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fontAlgn="base">
        <a:spcBef>
          <a:spcPct val="0"/>
        </a:spcBef>
        <a:spcAft>
          <a:spcPct val="0"/>
        </a:spcAft>
        <a:defRPr sz="4800">
          <a:solidFill>
            <a:schemeClr val="bg1"/>
          </a:solidFill>
          <a:latin typeface="+mj-lt"/>
          <a:ea typeface="+mj-ea"/>
          <a:cs typeface="+mj-cs"/>
        </a:defRPr>
      </a:lvl1pPr>
      <a:lvl2pPr algn="ctr" rtl="0" fontAlgn="base">
        <a:spcBef>
          <a:spcPct val="0"/>
        </a:spcBef>
        <a:spcAft>
          <a:spcPct val="0"/>
        </a:spcAft>
        <a:defRPr sz="4800">
          <a:solidFill>
            <a:schemeClr val="bg1"/>
          </a:solidFill>
          <a:latin typeface="Arial" pitchFamily="34" charset="0"/>
        </a:defRPr>
      </a:lvl2pPr>
      <a:lvl3pPr algn="ctr" rtl="0" fontAlgn="base">
        <a:spcBef>
          <a:spcPct val="0"/>
        </a:spcBef>
        <a:spcAft>
          <a:spcPct val="0"/>
        </a:spcAft>
        <a:defRPr sz="4800">
          <a:solidFill>
            <a:schemeClr val="bg1"/>
          </a:solidFill>
          <a:latin typeface="Arial" pitchFamily="34" charset="0"/>
        </a:defRPr>
      </a:lvl3pPr>
      <a:lvl4pPr algn="ctr" rtl="0" fontAlgn="base">
        <a:spcBef>
          <a:spcPct val="0"/>
        </a:spcBef>
        <a:spcAft>
          <a:spcPct val="0"/>
        </a:spcAft>
        <a:defRPr sz="4800">
          <a:solidFill>
            <a:schemeClr val="bg1"/>
          </a:solidFill>
          <a:latin typeface="Arial" pitchFamily="34" charset="0"/>
        </a:defRPr>
      </a:lvl4pPr>
      <a:lvl5pPr algn="ctr" rtl="0" fontAlgn="base">
        <a:spcBef>
          <a:spcPct val="0"/>
        </a:spcBef>
        <a:spcAft>
          <a:spcPct val="0"/>
        </a:spcAft>
        <a:defRPr sz="4800">
          <a:solidFill>
            <a:schemeClr val="bg1"/>
          </a:solidFill>
          <a:latin typeface="Arial" pitchFamily="34" charset="0"/>
        </a:defRPr>
      </a:lvl5pPr>
      <a:lvl6pPr marL="457200" algn="ctr" rtl="0" fontAlgn="base">
        <a:spcBef>
          <a:spcPct val="0"/>
        </a:spcBef>
        <a:spcAft>
          <a:spcPct val="0"/>
        </a:spcAft>
        <a:defRPr sz="4800">
          <a:solidFill>
            <a:schemeClr val="bg1"/>
          </a:solidFill>
          <a:latin typeface="Arial" pitchFamily="34" charset="0"/>
        </a:defRPr>
      </a:lvl6pPr>
      <a:lvl7pPr marL="914400" algn="ctr" rtl="0" fontAlgn="base">
        <a:spcBef>
          <a:spcPct val="0"/>
        </a:spcBef>
        <a:spcAft>
          <a:spcPct val="0"/>
        </a:spcAft>
        <a:defRPr sz="4800">
          <a:solidFill>
            <a:schemeClr val="bg1"/>
          </a:solidFill>
          <a:latin typeface="Arial" pitchFamily="34" charset="0"/>
        </a:defRPr>
      </a:lvl7pPr>
      <a:lvl8pPr marL="1371600" algn="ctr" rtl="0" fontAlgn="base">
        <a:spcBef>
          <a:spcPct val="0"/>
        </a:spcBef>
        <a:spcAft>
          <a:spcPct val="0"/>
        </a:spcAft>
        <a:defRPr sz="4800">
          <a:solidFill>
            <a:schemeClr val="bg1"/>
          </a:solidFill>
          <a:latin typeface="Arial" pitchFamily="34" charset="0"/>
        </a:defRPr>
      </a:lvl8pPr>
      <a:lvl9pPr marL="1828800" algn="ctr" rtl="0" fontAlgn="base">
        <a:spcBef>
          <a:spcPct val="0"/>
        </a:spcBef>
        <a:spcAft>
          <a:spcPct val="0"/>
        </a:spcAft>
        <a:defRPr sz="4800">
          <a:solidFill>
            <a:schemeClr val="bg1"/>
          </a:solidFill>
          <a:latin typeface="Arial" pitchFamily="34" charset="0"/>
        </a:defRPr>
      </a:lvl9pPr>
    </p:titleStyle>
    <p:bodyStyle>
      <a:lvl1pPr marL="342900" indent="-342900" algn="l" rtl="0" fontAlgn="base">
        <a:spcBef>
          <a:spcPct val="20000"/>
        </a:spcBef>
        <a:spcAft>
          <a:spcPct val="0"/>
        </a:spcAft>
        <a:buChar char="•"/>
        <a:defRPr sz="3200">
          <a:solidFill>
            <a:srgbClr val="00ABE5"/>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4.png"/><Relationship Id="rId1" Type="http://schemas.openxmlformats.org/officeDocument/2006/relationships/slideLayout" Target="../slideLayouts/slideLayout2.xml"/><Relationship Id="rId5" Type="http://schemas.openxmlformats.org/officeDocument/2006/relationships/slide" Target="slide5.xml"/><Relationship Id="rId4" Type="http://schemas.openxmlformats.org/officeDocument/2006/relationships/slide" Target="slide4.xml"/></Relationships>
</file>

<file path=ppt/slides/_rels/slide1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4.png"/><Relationship Id="rId1" Type="http://schemas.openxmlformats.org/officeDocument/2006/relationships/slideLayout" Target="../slideLayouts/slideLayout2.xml"/><Relationship Id="rId5" Type="http://schemas.openxmlformats.org/officeDocument/2006/relationships/slide" Target="slide5.xml"/><Relationship Id="rId4" Type="http://schemas.openxmlformats.org/officeDocument/2006/relationships/slide" Target="slide4.xml"/></Relationships>
</file>

<file path=ppt/slides/_rels/slide12.xml.rels><?xml version="1.0" encoding="UTF-8" standalone="yes"?>
<Relationships xmlns="http://schemas.openxmlformats.org/package/2006/relationships"><Relationship Id="rId3" Type="http://schemas.openxmlformats.org/officeDocument/2006/relationships/hyperlink" Target="mailto:office@milllane.org.uk" TargetMode="External"/><Relationship Id="rId2" Type="http://schemas.openxmlformats.org/officeDocument/2006/relationships/hyperlink" Target="https://stockton.gov.uk/article/2286/School-admissions" TargetMode="External"/><Relationship Id="rId1" Type="http://schemas.openxmlformats.org/officeDocument/2006/relationships/slideLayout" Target="../slideLayouts/slideLayout1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slide" Target="slide4.xml"/><Relationship Id="rId7" Type="http://schemas.openxmlformats.org/officeDocument/2006/relationships/slide" Target="slide12.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slide" Target="slide6.xml"/><Relationship Id="rId5" Type="http://schemas.openxmlformats.org/officeDocument/2006/relationships/slide" Target="slide7.xml"/><Relationship Id="rId4" Type="http://schemas.openxmlformats.org/officeDocument/2006/relationships/slide" Target="slide5.xml"/></Relationships>
</file>

<file path=ppt/slides/_rels/slide4.xml.rels><?xml version="1.0" encoding="UTF-8" standalone="yes"?>
<Relationships xmlns="http://schemas.openxmlformats.org/package/2006/relationships"><Relationship Id="rId3" Type="http://schemas.microsoft.com/office/2007/relationships/hdphoto" Target="../media/hdphoto1.wdp"/><Relationship Id="rId7" Type="http://schemas.openxmlformats.org/officeDocument/2006/relationships/hyperlink" Target="https://www.gov.uk/government/publications/send-code-of-practice-0-to-25" TargetMode="External"/><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hyperlink" Target="https://www.stockton.gov.uk/SEND-local-offer-education" TargetMode="External"/><Relationship Id="rId5" Type="http://schemas.openxmlformats.org/officeDocument/2006/relationships/slide" Target="slide3.xml"/><Relationship Id="rId4" Type="http://schemas.openxmlformats.org/officeDocument/2006/relationships/slide" Target="slide4.xml"/></Relationships>
</file>

<file path=ppt/slides/_rels/slide5.xml.rels><?xml version="1.0" encoding="UTF-8" standalone="yes"?>
<Relationships xmlns="http://schemas.openxmlformats.org/package/2006/relationships"><Relationship Id="rId8" Type="http://schemas.openxmlformats.org/officeDocument/2006/relationships/slide" Target="slide9.xml"/><Relationship Id="rId3" Type="http://schemas.microsoft.com/office/2007/relationships/hdphoto" Target="../media/hdphoto1.wdp"/><Relationship Id="rId7" Type="http://schemas.openxmlformats.org/officeDocument/2006/relationships/slide" Target="slide10.xml"/><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slide" Target="slide8.xml"/><Relationship Id="rId5" Type="http://schemas.openxmlformats.org/officeDocument/2006/relationships/slide" Target="slide3.xml"/><Relationship Id="rId4" Type="http://schemas.openxmlformats.org/officeDocument/2006/relationships/slide" Target="slide4.xml"/><Relationship Id="rId9" Type="http://schemas.openxmlformats.org/officeDocument/2006/relationships/slide" Target="slide11.xml"/></Relationships>
</file>

<file path=ppt/slides/_rels/slide6.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4.png"/><Relationship Id="rId1" Type="http://schemas.openxmlformats.org/officeDocument/2006/relationships/slideLayout" Target="../slideLayouts/slideLayout2.xml"/><Relationship Id="rId5" Type="http://schemas.openxmlformats.org/officeDocument/2006/relationships/slide" Target="slide3.xml"/><Relationship Id="rId4" Type="http://schemas.openxmlformats.org/officeDocument/2006/relationships/slide" Target="slide4.xml"/></Relationships>
</file>

<file path=ppt/slides/_rels/slide7.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4.png"/><Relationship Id="rId1" Type="http://schemas.openxmlformats.org/officeDocument/2006/relationships/slideLayout" Target="../slideLayouts/slideLayout2.xml"/><Relationship Id="rId5" Type="http://schemas.openxmlformats.org/officeDocument/2006/relationships/slide" Target="slide3.xml"/><Relationship Id="rId4" Type="http://schemas.openxmlformats.org/officeDocument/2006/relationships/slide" Target="slide4.xml"/></Relationships>
</file>

<file path=ppt/slides/_rels/slide8.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4.png"/><Relationship Id="rId1" Type="http://schemas.openxmlformats.org/officeDocument/2006/relationships/slideLayout" Target="../slideLayouts/slideLayout2.xml"/><Relationship Id="rId5" Type="http://schemas.openxmlformats.org/officeDocument/2006/relationships/slide" Target="slide5.xml"/><Relationship Id="rId4" Type="http://schemas.openxmlformats.org/officeDocument/2006/relationships/slide" Target="slide4.xml"/></Relationships>
</file>

<file path=ppt/slides/_rels/slide9.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4.png"/><Relationship Id="rId1" Type="http://schemas.openxmlformats.org/officeDocument/2006/relationships/slideLayout" Target="../slideLayouts/slideLayout2.xml"/><Relationship Id="rId5" Type="http://schemas.openxmlformats.org/officeDocument/2006/relationships/slide" Target="slide5.xml"/><Relationship Id="rId4" Type="http://schemas.openxmlformats.org/officeDocument/2006/relationships/slide" Target="slide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ChangeArrowheads="1"/>
          </p:cNvSpPr>
          <p:nvPr/>
        </p:nvSpPr>
        <p:spPr bwMode="auto">
          <a:xfrm>
            <a:off x="395288" y="333375"/>
            <a:ext cx="8421687" cy="5080000"/>
          </a:xfrm>
          <a:prstGeom prst="rect">
            <a:avLst/>
          </a:prstGeom>
          <a:solidFill>
            <a:srgbClr val="00ABE5"/>
          </a:solidFill>
          <a:ln>
            <a:noFill/>
          </a:ln>
          <a:extLst>
            <a:ext uri="{91240B29-F687-4F45-9708-019B960494DF}">
              <a14:hiddenLine xmlns:a14="http://schemas.microsoft.com/office/drawing/2010/main" w="38100">
                <a:solidFill>
                  <a:srgbClr val="000000"/>
                </a:solidFill>
                <a:miter lim="800000"/>
                <a:headEnd/>
                <a:tailEnd/>
              </a14:hiddenLine>
            </a:ext>
          </a:extLst>
        </p:spPr>
        <p:txBody>
          <a:bodyPr anchor="ctr"/>
          <a:lstStyle/>
          <a:p>
            <a:pPr algn="ctr" defTabSz="457200" fontAlgn="auto">
              <a:spcBef>
                <a:spcPts val="0"/>
              </a:spcBef>
              <a:spcAft>
                <a:spcPts val="0"/>
              </a:spcAft>
              <a:defRPr/>
            </a:pPr>
            <a:endParaRPr lang="en-US" dirty="0">
              <a:solidFill>
                <a:schemeClr val="lt1"/>
              </a:solidFill>
              <a:latin typeface="+mn-lt"/>
            </a:endParaRPr>
          </a:p>
          <a:p>
            <a:pPr algn="ctr" defTabSz="457200" fontAlgn="auto">
              <a:spcBef>
                <a:spcPts val="0"/>
              </a:spcBef>
              <a:spcAft>
                <a:spcPts val="0"/>
              </a:spcAft>
              <a:defRPr/>
            </a:pPr>
            <a:endParaRPr lang="en-US" dirty="0">
              <a:solidFill>
                <a:schemeClr val="lt1"/>
              </a:solidFill>
            </a:endParaRPr>
          </a:p>
          <a:p>
            <a:pPr algn="ctr" defTabSz="457200" fontAlgn="auto">
              <a:spcBef>
                <a:spcPts val="0"/>
              </a:spcBef>
              <a:spcAft>
                <a:spcPts val="0"/>
              </a:spcAft>
              <a:defRPr/>
            </a:pPr>
            <a:endParaRPr lang="en-US" dirty="0">
              <a:solidFill>
                <a:schemeClr val="lt1"/>
              </a:solidFill>
              <a:latin typeface="+mn-lt"/>
            </a:endParaRPr>
          </a:p>
          <a:p>
            <a:pPr algn="ctr" defTabSz="457200" fontAlgn="auto">
              <a:spcBef>
                <a:spcPts val="0"/>
              </a:spcBef>
              <a:spcAft>
                <a:spcPts val="0"/>
              </a:spcAft>
              <a:defRPr/>
            </a:pPr>
            <a:endParaRPr lang="en-US" dirty="0">
              <a:solidFill>
                <a:schemeClr val="lt1"/>
              </a:solidFill>
            </a:endParaRPr>
          </a:p>
          <a:p>
            <a:pPr algn="ctr" defTabSz="457200" fontAlgn="auto">
              <a:spcBef>
                <a:spcPts val="0"/>
              </a:spcBef>
              <a:spcAft>
                <a:spcPts val="0"/>
              </a:spcAft>
              <a:defRPr/>
            </a:pPr>
            <a:endParaRPr lang="en-US" dirty="0">
              <a:solidFill>
                <a:schemeClr val="lt1"/>
              </a:solidFill>
              <a:latin typeface="+mn-lt"/>
            </a:endParaRPr>
          </a:p>
          <a:p>
            <a:pPr algn="ctr" defTabSz="457200" fontAlgn="auto">
              <a:spcBef>
                <a:spcPts val="0"/>
              </a:spcBef>
              <a:spcAft>
                <a:spcPts val="0"/>
              </a:spcAft>
              <a:defRPr/>
            </a:pPr>
            <a:endParaRPr lang="en-US" dirty="0">
              <a:solidFill>
                <a:schemeClr val="lt1"/>
              </a:solidFill>
            </a:endParaRPr>
          </a:p>
          <a:p>
            <a:pPr algn="ctr" defTabSz="457200" fontAlgn="auto">
              <a:spcBef>
                <a:spcPts val="0"/>
              </a:spcBef>
              <a:spcAft>
                <a:spcPts val="0"/>
              </a:spcAft>
              <a:defRPr/>
            </a:pPr>
            <a:endParaRPr lang="en-US" dirty="0">
              <a:solidFill>
                <a:schemeClr val="lt1"/>
              </a:solidFill>
              <a:latin typeface="+mn-lt"/>
            </a:endParaRPr>
          </a:p>
          <a:p>
            <a:pPr algn="ctr" defTabSz="457200" fontAlgn="auto">
              <a:spcBef>
                <a:spcPts val="0"/>
              </a:spcBef>
              <a:spcAft>
                <a:spcPts val="0"/>
              </a:spcAft>
              <a:defRPr/>
            </a:pPr>
            <a:endParaRPr lang="en-US" dirty="0">
              <a:solidFill>
                <a:schemeClr val="lt1"/>
              </a:solidFill>
            </a:endParaRPr>
          </a:p>
          <a:p>
            <a:pPr algn="ctr" defTabSz="457200" fontAlgn="auto">
              <a:spcBef>
                <a:spcPts val="0"/>
              </a:spcBef>
              <a:spcAft>
                <a:spcPts val="0"/>
              </a:spcAft>
              <a:defRPr/>
            </a:pPr>
            <a:endParaRPr lang="en-US" dirty="0">
              <a:solidFill>
                <a:schemeClr val="lt1"/>
              </a:solidFill>
              <a:latin typeface="+mn-lt"/>
            </a:endParaRPr>
          </a:p>
          <a:p>
            <a:pPr algn="ctr" defTabSz="457200" fontAlgn="auto">
              <a:spcBef>
                <a:spcPts val="0"/>
              </a:spcBef>
              <a:spcAft>
                <a:spcPts val="0"/>
              </a:spcAft>
              <a:defRPr/>
            </a:pPr>
            <a:endParaRPr lang="en-US" dirty="0">
              <a:solidFill>
                <a:schemeClr val="lt1"/>
              </a:solidFill>
            </a:endParaRPr>
          </a:p>
          <a:p>
            <a:pPr algn="ctr" defTabSz="457200" fontAlgn="auto">
              <a:spcBef>
                <a:spcPts val="0"/>
              </a:spcBef>
              <a:spcAft>
                <a:spcPts val="0"/>
              </a:spcAft>
              <a:defRPr/>
            </a:pPr>
            <a:endParaRPr lang="en-US" dirty="0">
              <a:solidFill>
                <a:schemeClr val="lt1"/>
              </a:solidFill>
              <a:latin typeface="+mn-lt"/>
            </a:endParaRPr>
          </a:p>
          <a:p>
            <a:pPr algn="ctr" defTabSz="457200" fontAlgn="auto">
              <a:spcBef>
                <a:spcPts val="0"/>
              </a:spcBef>
              <a:spcAft>
                <a:spcPts val="0"/>
              </a:spcAft>
              <a:defRPr/>
            </a:pPr>
            <a:endParaRPr lang="en-US" dirty="0">
              <a:solidFill>
                <a:schemeClr val="lt1"/>
              </a:solidFill>
            </a:endParaRPr>
          </a:p>
          <a:p>
            <a:pPr algn="ctr" defTabSz="457200" fontAlgn="auto">
              <a:spcBef>
                <a:spcPts val="0"/>
              </a:spcBef>
              <a:spcAft>
                <a:spcPts val="0"/>
              </a:spcAft>
              <a:defRPr/>
            </a:pPr>
            <a:endParaRPr lang="en-US" dirty="0">
              <a:solidFill>
                <a:schemeClr val="lt1"/>
              </a:solidFill>
              <a:latin typeface="+mn-lt"/>
            </a:endParaRPr>
          </a:p>
          <a:p>
            <a:pPr algn="ctr" defTabSz="457200" fontAlgn="auto">
              <a:spcBef>
                <a:spcPts val="0"/>
              </a:spcBef>
              <a:spcAft>
                <a:spcPts val="0"/>
              </a:spcAft>
              <a:defRPr/>
            </a:pPr>
            <a:r>
              <a:rPr lang="en-US" dirty="0">
                <a:solidFill>
                  <a:schemeClr val="lt1"/>
                </a:solidFill>
              </a:rPr>
              <a:t>School Information Report</a:t>
            </a:r>
          </a:p>
          <a:p>
            <a:pPr algn="ctr" defTabSz="457200" fontAlgn="auto">
              <a:spcBef>
                <a:spcPts val="0"/>
              </a:spcBef>
              <a:spcAft>
                <a:spcPts val="0"/>
              </a:spcAft>
              <a:defRPr/>
            </a:pPr>
            <a:endParaRPr lang="en-US" dirty="0">
              <a:solidFill>
                <a:schemeClr val="lt1"/>
              </a:solidFill>
              <a:latin typeface="+mn-lt"/>
            </a:endParaRPr>
          </a:p>
          <a:p>
            <a:pPr algn="ctr" defTabSz="457200" fontAlgn="auto">
              <a:spcBef>
                <a:spcPts val="0"/>
              </a:spcBef>
              <a:spcAft>
                <a:spcPts val="0"/>
              </a:spcAft>
              <a:defRPr/>
            </a:pPr>
            <a:r>
              <a:rPr lang="en-US" dirty="0">
                <a:solidFill>
                  <a:schemeClr val="lt1"/>
                </a:solidFill>
              </a:rPr>
              <a:t>Academic Year: 2025-2026</a:t>
            </a:r>
            <a:endParaRPr lang="en-US" dirty="0">
              <a:solidFill>
                <a:schemeClr val="lt1"/>
              </a:solidFill>
              <a:latin typeface="+mn-lt"/>
            </a:endParaRPr>
          </a:p>
        </p:txBody>
      </p:sp>
      <p:sp>
        <p:nvSpPr>
          <p:cNvPr id="9220" name="Slide Number Placeholder 5"/>
          <p:cNvSpPr txBox="1">
            <a:spLocks/>
          </p:cNvSpPr>
          <p:nvPr/>
        </p:nvSpPr>
        <p:spPr bwMode="auto">
          <a:xfrm>
            <a:off x="387350" y="6237288"/>
            <a:ext cx="471488" cy="268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fontAlgn="base">
              <a:spcBef>
                <a:spcPct val="0"/>
              </a:spcBef>
              <a:spcAft>
                <a:spcPct val="0"/>
              </a:spcAft>
              <a:defRPr>
                <a:solidFill>
                  <a:schemeClr val="tx1"/>
                </a:solidFill>
                <a:latin typeface="Arial" pitchFamily="34" charset="0"/>
              </a:defRPr>
            </a:lvl6pPr>
            <a:lvl7pPr marL="2971800" indent="-228600" fontAlgn="base">
              <a:spcBef>
                <a:spcPct val="0"/>
              </a:spcBef>
              <a:spcAft>
                <a:spcPct val="0"/>
              </a:spcAft>
              <a:defRPr>
                <a:solidFill>
                  <a:schemeClr val="tx1"/>
                </a:solidFill>
                <a:latin typeface="Arial" pitchFamily="34" charset="0"/>
              </a:defRPr>
            </a:lvl7pPr>
            <a:lvl8pPr marL="3429000" indent="-228600" fontAlgn="base">
              <a:spcBef>
                <a:spcPct val="0"/>
              </a:spcBef>
              <a:spcAft>
                <a:spcPct val="0"/>
              </a:spcAft>
              <a:defRPr>
                <a:solidFill>
                  <a:schemeClr val="tx1"/>
                </a:solidFill>
                <a:latin typeface="Arial" pitchFamily="34" charset="0"/>
              </a:defRPr>
            </a:lvl8pPr>
            <a:lvl9pPr marL="3886200" indent="-228600" fontAlgn="base">
              <a:spcBef>
                <a:spcPct val="0"/>
              </a:spcBef>
              <a:spcAft>
                <a:spcPct val="0"/>
              </a:spcAft>
              <a:defRPr>
                <a:solidFill>
                  <a:schemeClr val="tx1"/>
                </a:solidFill>
                <a:latin typeface="Arial" pitchFamily="34" charset="0"/>
              </a:defRPr>
            </a:lvl9pPr>
          </a:lstStyle>
          <a:p>
            <a:fld id="{B10E832A-5782-4F24-901C-D7F2DF564CF3}" type="slidenum">
              <a:rPr lang="en-US" altLang="en-US" sz="1000">
                <a:solidFill>
                  <a:schemeClr val="bg1"/>
                </a:solidFill>
                <a:latin typeface="Calibri" pitchFamily="34" charset="0"/>
                <a:ea typeface="ＭＳ Ｐゴシック" pitchFamily="34" charset="-128"/>
              </a:rPr>
              <a:pPr/>
              <a:t>1</a:t>
            </a:fld>
            <a:r>
              <a:rPr lang="en-US" altLang="en-US" sz="1000" dirty="0">
                <a:latin typeface="Calibri" pitchFamily="34" charset="0"/>
                <a:ea typeface="ＭＳ Ｐゴシック" pitchFamily="34" charset="-128"/>
              </a:rPr>
              <a:t> </a:t>
            </a:r>
          </a:p>
        </p:txBody>
      </p:sp>
      <p:sp>
        <p:nvSpPr>
          <p:cNvPr id="9221" name="Date Placeholder 3"/>
          <p:cNvSpPr txBox="1">
            <a:spLocks/>
          </p:cNvSpPr>
          <p:nvPr/>
        </p:nvSpPr>
        <p:spPr bwMode="auto">
          <a:xfrm>
            <a:off x="6842125" y="6237288"/>
            <a:ext cx="1900238" cy="24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457200">
              <a:defRPr>
                <a:solidFill>
                  <a:schemeClr val="tx1"/>
                </a:solidFill>
                <a:latin typeface="Arial" pitchFamily="34" charset="0"/>
              </a:defRPr>
            </a:lvl1pPr>
            <a:lvl2pPr marL="742950" indent="-285750" defTabSz="457200">
              <a:defRPr>
                <a:solidFill>
                  <a:schemeClr val="tx1"/>
                </a:solidFill>
                <a:latin typeface="Arial" pitchFamily="34" charset="0"/>
              </a:defRPr>
            </a:lvl2pPr>
            <a:lvl3pPr marL="1143000" indent="-228600" defTabSz="457200">
              <a:defRPr>
                <a:solidFill>
                  <a:schemeClr val="tx1"/>
                </a:solidFill>
                <a:latin typeface="Arial" pitchFamily="34" charset="0"/>
              </a:defRPr>
            </a:lvl3pPr>
            <a:lvl4pPr marL="1600200" indent="-228600" defTabSz="457200">
              <a:defRPr>
                <a:solidFill>
                  <a:schemeClr val="tx1"/>
                </a:solidFill>
                <a:latin typeface="Arial" pitchFamily="34" charset="0"/>
              </a:defRPr>
            </a:lvl4pPr>
            <a:lvl5pPr marL="2057400" indent="-228600" defTabSz="457200">
              <a:defRPr>
                <a:solidFill>
                  <a:schemeClr val="tx1"/>
                </a:solidFill>
                <a:latin typeface="Arial" pitchFamily="34" charset="0"/>
              </a:defRPr>
            </a:lvl5pPr>
            <a:lvl6pPr marL="2514600" indent="-228600" defTabSz="457200" fontAlgn="base">
              <a:spcBef>
                <a:spcPct val="0"/>
              </a:spcBef>
              <a:spcAft>
                <a:spcPct val="0"/>
              </a:spcAft>
              <a:defRPr>
                <a:solidFill>
                  <a:schemeClr val="tx1"/>
                </a:solidFill>
                <a:latin typeface="Arial" pitchFamily="34" charset="0"/>
              </a:defRPr>
            </a:lvl6pPr>
            <a:lvl7pPr marL="2971800" indent="-228600" defTabSz="457200" fontAlgn="base">
              <a:spcBef>
                <a:spcPct val="0"/>
              </a:spcBef>
              <a:spcAft>
                <a:spcPct val="0"/>
              </a:spcAft>
              <a:defRPr>
                <a:solidFill>
                  <a:schemeClr val="tx1"/>
                </a:solidFill>
                <a:latin typeface="Arial" pitchFamily="34" charset="0"/>
              </a:defRPr>
            </a:lvl7pPr>
            <a:lvl8pPr marL="3429000" indent="-228600" defTabSz="457200" fontAlgn="base">
              <a:spcBef>
                <a:spcPct val="0"/>
              </a:spcBef>
              <a:spcAft>
                <a:spcPct val="0"/>
              </a:spcAft>
              <a:defRPr>
                <a:solidFill>
                  <a:schemeClr val="tx1"/>
                </a:solidFill>
                <a:latin typeface="Arial" pitchFamily="34" charset="0"/>
              </a:defRPr>
            </a:lvl8pPr>
            <a:lvl9pPr marL="3886200" indent="-228600" defTabSz="457200" fontAlgn="base">
              <a:spcBef>
                <a:spcPct val="0"/>
              </a:spcBef>
              <a:spcAft>
                <a:spcPct val="0"/>
              </a:spcAft>
              <a:defRPr>
                <a:solidFill>
                  <a:schemeClr val="tx1"/>
                </a:solidFill>
                <a:latin typeface="Arial" pitchFamily="34" charset="0"/>
              </a:defRPr>
            </a:lvl9pPr>
          </a:lstStyle>
          <a:p>
            <a:pPr algn="r"/>
            <a:fld id="{34AA243B-F4D8-4D1F-9963-F6B77EE4C73E}" type="datetime1">
              <a:rPr lang="en-US" altLang="en-US" sz="1000">
                <a:solidFill>
                  <a:schemeClr val="bg1"/>
                </a:solidFill>
                <a:latin typeface="Calibri" pitchFamily="34" charset="0"/>
                <a:ea typeface="ＭＳ Ｐゴシック" pitchFamily="34" charset="-128"/>
              </a:rPr>
              <a:pPr algn="r"/>
              <a:t>4/1/2026</a:t>
            </a:fld>
            <a:endParaRPr lang="en-US" altLang="en-US" sz="1000" dirty="0">
              <a:solidFill>
                <a:schemeClr val="bg1"/>
              </a:solidFill>
              <a:latin typeface="Calibri" pitchFamily="34" charset="0"/>
              <a:ea typeface="ＭＳ Ｐゴシック" pitchFamily="34" charset="-128"/>
            </a:endParaRPr>
          </a:p>
        </p:txBody>
      </p:sp>
      <p:sp>
        <p:nvSpPr>
          <p:cNvPr id="9222" name="TextBox 7"/>
          <p:cNvSpPr txBox="1">
            <a:spLocks noChangeArrowheads="1"/>
          </p:cNvSpPr>
          <p:nvPr/>
        </p:nvSpPr>
        <p:spPr bwMode="auto">
          <a:xfrm>
            <a:off x="500063" y="541338"/>
            <a:ext cx="80772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457200">
              <a:defRPr>
                <a:solidFill>
                  <a:schemeClr val="tx1"/>
                </a:solidFill>
                <a:latin typeface="Arial" pitchFamily="34" charset="0"/>
              </a:defRPr>
            </a:lvl1pPr>
            <a:lvl2pPr marL="742950" indent="-285750" defTabSz="457200">
              <a:defRPr>
                <a:solidFill>
                  <a:schemeClr val="tx1"/>
                </a:solidFill>
                <a:latin typeface="Arial" pitchFamily="34" charset="0"/>
              </a:defRPr>
            </a:lvl2pPr>
            <a:lvl3pPr marL="1143000" indent="-228600" defTabSz="457200">
              <a:defRPr>
                <a:solidFill>
                  <a:schemeClr val="tx1"/>
                </a:solidFill>
                <a:latin typeface="Arial" pitchFamily="34" charset="0"/>
              </a:defRPr>
            </a:lvl3pPr>
            <a:lvl4pPr marL="1600200" indent="-228600" defTabSz="457200">
              <a:defRPr>
                <a:solidFill>
                  <a:schemeClr val="tx1"/>
                </a:solidFill>
                <a:latin typeface="Arial" pitchFamily="34" charset="0"/>
              </a:defRPr>
            </a:lvl4pPr>
            <a:lvl5pPr marL="2057400" indent="-228600" defTabSz="457200">
              <a:defRPr>
                <a:solidFill>
                  <a:schemeClr val="tx1"/>
                </a:solidFill>
                <a:latin typeface="Arial" pitchFamily="34" charset="0"/>
              </a:defRPr>
            </a:lvl5pPr>
            <a:lvl6pPr marL="2514600" indent="-228600" defTabSz="457200" fontAlgn="base">
              <a:spcBef>
                <a:spcPct val="0"/>
              </a:spcBef>
              <a:spcAft>
                <a:spcPct val="0"/>
              </a:spcAft>
              <a:defRPr>
                <a:solidFill>
                  <a:schemeClr val="tx1"/>
                </a:solidFill>
                <a:latin typeface="Arial" pitchFamily="34" charset="0"/>
              </a:defRPr>
            </a:lvl6pPr>
            <a:lvl7pPr marL="2971800" indent="-228600" defTabSz="457200" fontAlgn="base">
              <a:spcBef>
                <a:spcPct val="0"/>
              </a:spcBef>
              <a:spcAft>
                <a:spcPct val="0"/>
              </a:spcAft>
              <a:defRPr>
                <a:solidFill>
                  <a:schemeClr val="tx1"/>
                </a:solidFill>
                <a:latin typeface="Arial" pitchFamily="34" charset="0"/>
              </a:defRPr>
            </a:lvl7pPr>
            <a:lvl8pPr marL="3429000" indent="-228600" defTabSz="457200" fontAlgn="base">
              <a:spcBef>
                <a:spcPct val="0"/>
              </a:spcBef>
              <a:spcAft>
                <a:spcPct val="0"/>
              </a:spcAft>
              <a:defRPr>
                <a:solidFill>
                  <a:schemeClr val="tx1"/>
                </a:solidFill>
                <a:latin typeface="Arial" pitchFamily="34" charset="0"/>
              </a:defRPr>
            </a:lvl8pPr>
            <a:lvl9pPr marL="3886200" indent="-228600" defTabSz="457200" fontAlgn="base">
              <a:spcBef>
                <a:spcPct val="0"/>
              </a:spcBef>
              <a:spcAft>
                <a:spcPct val="0"/>
              </a:spcAft>
              <a:defRPr>
                <a:solidFill>
                  <a:schemeClr val="tx1"/>
                </a:solidFill>
                <a:latin typeface="Arial" pitchFamily="34" charset="0"/>
              </a:defRPr>
            </a:lvl9pPr>
          </a:lstStyle>
          <a:p>
            <a:pPr algn="ctr"/>
            <a:r>
              <a:rPr lang="en-US" altLang="en-US" sz="3600" dirty="0">
                <a:solidFill>
                  <a:schemeClr val="bg1"/>
                </a:solidFill>
                <a:latin typeface="Calibri" panose="020F0502020204030204" pitchFamily="34" charset="0"/>
                <a:ea typeface="ＭＳ Ｐゴシック" pitchFamily="34" charset="-128"/>
                <a:cs typeface="Arial" pitchFamily="34" charset="0"/>
              </a:rPr>
              <a:t>Mill Lane Primary School</a:t>
            </a:r>
          </a:p>
        </p:txBody>
      </p:sp>
      <p:pic>
        <p:nvPicPr>
          <p:cNvPr id="25"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84622" y="2214939"/>
            <a:ext cx="3088317" cy="185502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Rectangle 1"/>
          <p:cNvSpPr/>
          <p:nvPr/>
        </p:nvSpPr>
        <p:spPr>
          <a:xfrm>
            <a:off x="3058510" y="2204112"/>
            <a:ext cx="3144397" cy="186974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Tree>
    <p:extLst>
      <p:ext uri="{BB962C8B-B14F-4D97-AF65-F5344CB8AC3E}">
        <p14:creationId xmlns:p14="http://schemas.microsoft.com/office/powerpoint/2010/main" val="39498515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6686" y="-5698"/>
            <a:ext cx="9144000" cy="6835775"/>
          </a:xfrm>
          <a:prstGeom prst="rect">
            <a:avLst/>
          </a:prstGeom>
          <a:gradFill rotWithShape="0">
            <a:gsLst>
              <a:gs pos="0">
                <a:srgbClr val="FFFFFF"/>
              </a:gs>
              <a:gs pos="100000">
                <a:srgbClr val="FF0000"/>
              </a:gs>
            </a:gsLst>
            <a:path path="shape">
              <a:fillToRect l="50000" t="50000" r="50000" b="50000"/>
            </a:path>
          </a:gradFill>
          <a:ln>
            <a:noFill/>
          </a:ln>
          <a:effectLst>
            <a:outerShdw dist="28398" dir="3806097" algn="ctr" rotWithShape="0">
              <a:srgbClr val="3F3151">
                <a:alpha val="50000"/>
              </a:srgbClr>
            </a:outerShdw>
          </a:effectLst>
          <a:extLst>
            <a:ext uri="{91240B29-F687-4F45-9708-019B960494DF}">
              <a14:hiddenLine xmlns:a14="http://schemas.microsoft.com/office/drawing/2010/main" w="12700">
                <a:solidFill>
                  <a:srgbClr val="B2A1C7"/>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pic>
        <p:nvPicPr>
          <p:cNvPr id="10" name="Picture 9"/>
          <p:cNvPicPr>
            <a:picLocks noChangeAspect="1"/>
          </p:cNvPicPr>
          <p:nvPr/>
        </p:nvPicPr>
        <p:blipFill>
          <a:blip r:embed="rId2">
            <a:extLst>
              <a:ext uri="{BEBA8EAE-BF5A-486C-A8C5-ECC9F3942E4B}">
                <a14:imgProps xmlns:a14="http://schemas.microsoft.com/office/drawing/2010/main">
                  <a14:imgLayer r:embed="rId3">
                    <a14:imgEffect>
                      <a14:brightnessContrast bright="40000" contrast="40000"/>
                    </a14:imgEffect>
                  </a14:imgLayer>
                </a14:imgProps>
              </a:ext>
              <a:ext uri="{28A0092B-C50C-407E-A947-70E740481C1C}">
                <a14:useLocalDpi xmlns:a14="http://schemas.microsoft.com/office/drawing/2010/main" val="0"/>
              </a:ext>
            </a:extLst>
          </a:blip>
          <a:stretch>
            <a:fillRect/>
          </a:stretch>
        </p:blipFill>
        <p:spPr>
          <a:xfrm>
            <a:off x="5806002" y="-268014"/>
            <a:ext cx="3290701" cy="3358054"/>
          </a:xfrm>
          <a:prstGeom prst="rect">
            <a:avLst/>
          </a:prstGeom>
        </p:spPr>
      </p:pic>
      <p:grpSp>
        <p:nvGrpSpPr>
          <p:cNvPr id="6" name="Group 5"/>
          <p:cNvGrpSpPr/>
          <p:nvPr/>
        </p:nvGrpSpPr>
        <p:grpSpPr>
          <a:xfrm>
            <a:off x="6109901" y="100447"/>
            <a:ext cx="2655888" cy="2513012"/>
            <a:chOff x="3997325" y="2449513"/>
            <a:chExt cx="2655888" cy="2513012"/>
          </a:xfrm>
        </p:grpSpPr>
        <p:sp>
          <p:nvSpPr>
            <p:cNvPr id="3" name="AutoShape 3"/>
            <p:cNvSpPr>
              <a:spLocks noChangeArrowheads="1"/>
            </p:cNvSpPr>
            <p:nvPr/>
          </p:nvSpPr>
          <p:spPr bwMode="auto">
            <a:xfrm rot="-18229885">
              <a:off x="4068763" y="2378075"/>
              <a:ext cx="2513012" cy="2655888"/>
            </a:xfrm>
            <a:custGeom>
              <a:avLst/>
              <a:gdLst>
                <a:gd name="G0" fmla="+- -3520735 0 0"/>
                <a:gd name="G1" fmla="+- -9666729 0 0"/>
                <a:gd name="G2" fmla="+- -3520735 0 -9666729"/>
                <a:gd name="G3" fmla="+- 10800 0 0"/>
                <a:gd name="G4" fmla="+- 0 0 -3520735"/>
                <a:gd name="T0" fmla="*/ 360 256 1"/>
                <a:gd name="T1" fmla="*/ 0 256 1"/>
                <a:gd name="G5" fmla="+- G2 T0 T1"/>
                <a:gd name="G6" fmla="?: G2 G2 G5"/>
                <a:gd name="G7" fmla="+- 0 0 G6"/>
                <a:gd name="G8" fmla="+- 6155 0 0"/>
                <a:gd name="G9" fmla="+- 0 0 -9666729"/>
                <a:gd name="G10" fmla="+- 6155 0 2700"/>
                <a:gd name="G11" fmla="cos G10 -3520735"/>
                <a:gd name="G12" fmla="sin G10 -3520735"/>
                <a:gd name="G13" fmla="cos 13500 -3520735"/>
                <a:gd name="G14" fmla="sin 13500 -3520735"/>
                <a:gd name="G15" fmla="+- G11 10800 0"/>
                <a:gd name="G16" fmla="+- G12 10800 0"/>
                <a:gd name="G17" fmla="+- G13 10800 0"/>
                <a:gd name="G18" fmla="+- G14 10800 0"/>
                <a:gd name="G19" fmla="*/ 6155 1 2"/>
                <a:gd name="G20" fmla="+- G19 5400 0"/>
                <a:gd name="G21" fmla="cos G20 -3520735"/>
                <a:gd name="G22" fmla="sin G20 -3520735"/>
                <a:gd name="G23" fmla="+- G21 10800 0"/>
                <a:gd name="G24" fmla="+- G12 G23 G22"/>
                <a:gd name="G25" fmla="+- G22 G23 G11"/>
                <a:gd name="G26" fmla="cos 10800 -3520735"/>
                <a:gd name="G27" fmla="sin 10800 -3520735"/>
                <a:gd name="G28" fmla="cos 6155 -3520735"/>
                <a:gd name="G29" fmla="sin 6155 -3520735"/>
                <a:gd name="G30" fmla="+- G26 10800 0"/>
                <a:gd name="G31" fmla="+- G27 10800 0"/>
                <a:gd name="G32" fmla="+- G28 10800 0"/>
                <a:gd name="G33" fmla="+- G29 10800 0"/>
                <a:gd name="G34" fmla="+- G19 5400 0"/>
                <a:gd name="G35" fmla="cos G34 -9666729"/>
                <a:gd name="G36" fmla="sin G34 -9666729"/>
                <a:gd name="G37" fmla="+/ -9666729 -3520735 2"/>
                <a:gd name="T2" fmla="*/ 180 256 1"/>
                <a:gd name="T3" fmla="*/ 0 256 1"/>
                <a:gd name="G38" fmla="+- G37 T2 T3"/>
                <a:gd name="G39" fmla="?: G2 G37 G38"/>
                <a:gd name="G40" fmla="cos 10800 G39"/>
                <a:gd name="G41" fmla="sin 10800 G39"/>
                <a:gd name="G42" fmla="cos 6155 G39"/>
                <a:gd name="G43" fmla="sin 6155 G39"/>
                <a:gd name="G44" fmla="+- G40 10800 0"/>
                <a:gd name="G45" fmla="+- G41 10800 0"/>
                <a:gd name="G46" fmla="+- G42 10800 0"/>
                <a:gd name="G47" fmla="+- G43 10800 0"/>
                <a:gd name="G48" fmla="+- G35 10800 0"/>
                <a:gd name="G49" fmla="+- G36 10800 0"/>
                <a:gd name="T4" fmla="*/ 8811 w 21600"/>
                <a:gd name="T5" fmla="*/ 184 h 21600"/>
                <a:gd name="T6" fmla="*/ 3649 w 21600"/>
                <a:gd name="T7" fmla="*/ 6245 h 21600"/>
                <a:gd name="T8" fmla="*/ 9666 w 21600"/>
                <a:gd name="T9" fmla="*/ 4750 h 21600"/>
                <a:gd name="T10" fmla="*/ 18787 w 21600"/>
                <a:gd name="T11" fmla="*/ -84 h 21600"/>
                <a:gd name="T12" fmla="*/ 19865 w 21600"/>
                <a:gd name="T13" fmla="*/ 6937 h 21600"/>
                <a:gd name="T14" fmla="*/ 12844 w 21600"/>
                <a:gd name="T15" fmla="*/ 8014 h 21600"/>
                <a:gd name="T16" fmla="*/ 3163 w 21600"/>
                <a:gd name="T17" fmla="*/ 3163 h 21600"/>
                <a:gd name="T18" fmla="*/ 18437 w 21600"/>
                <a:gd name="T19" fmla="*/ 18437 h 21600"/>
              </a:gdLst>
              <a:ahLst/>
              <a:cxnLst>
                <a:cxn ang="0">
                  <a:pos x="T4" y="T5"/>
                </a:cxn>
                <a:cxn ang="0">
                  <a:pos x="T6" y="T7"/>
                </a:cxn>
                <a:cxn ang="0">
                  <a:pos x="T8" y="T9"/>
                </a:cxn>
                <a:cxn ang="0">
                  <a:pos x="T10" y="T11"/>
                </a:cxn>
                <a:cxn ang="0">
                  <a:pos x="T12" y="T13"/>
                </a:cxn>
                <a:cxn ang="0">
                  <a:pos x="T14" y="T15"/>
                </a:cxn>
              </a:cxnLst>
              <a:rect l="T16" t="T17" r="T18" b="T19"/>
              <a:pathLst>
                <a:path w="21600" h="21600">
                  <a:moveTo>
                    <a:pt x="14441" y="5838"/>
                  </a:moveTo>
                  <a:cubicBezTo>
                    <a:pt x="13385" y="5062"/>
                    <a:pt x="12110" y="4645"/>
                    <a:pt x="10800" y="4645"/>
                  </a:cubicBezTo>
                  <a:cubicBezTo>
                    <a:pt x="8696" y="4645"/>
                    <a:pt x="6738" y="5719"/>
                    <a:pt x="5608" y="7493"/>
                  </a:cubicBezTo>
                  <a:lnTo>
                    <a:pt x="1691" y="4997"/>
                  </a:lnTo>
                  <a:cubicBezTo>
                    <a:pt x="3674" y="1884"/>
                    <a:pt x="7109" y="0"/>
                    <a:pt x="10800" y="0"/>
                  </a:cubicBezTo>
                  <a:cubicBezTo>
                    <a:pt x="13098" y="0"/>
                    <a:pt x="15337" y="733"/>
                    <a:pt x="17190" y="2093"/>
                  </a:cubicBezTo>
                  <a:lnTo>
                    <a:pt x="18787" y="-84"/>
                  </a:lnTo>
                  <a:lnTo>
                    <a:pt x="19865" y="6937"/>
                  </a:lnTo>
                  <a:lnTo>
                    <a:pt x="12844" y="8014"/>
                  </a:lnTo>
                  <a:lnTo>
                    <a:pt x="14441" y="5838"/>
                  </a:lnTo>
                  <a:close/>
                </a:path>
              </a:pathLst>
            </a:custGeom>
            <a:gradFill rotWithShape="1">
              <a:gsLst>
                <a:gs pos="0">
                  <a:srgbClr val="FF0000"/>
                </a:gs>
                <a:gs pos="100000">
                  <a:srgbClr val="00B050"/>
                </a:gs>
              </a:gsLst>
              <a:lin ang="0" scaled="1"/>
            </a:gradFill>
            <a:ln w="19050">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5" name="WordArt 4"/>
            <p:cNvSpPr>
              <a:spLocks noChangeArrowheads="1" noChangeShapeType="1" noTextEdit="1"/>
            </p:cNvSpPr>
            <p:nvPr/>
          </p:nvSpPr>
          <p:spPr bwMode="auto">
            <a:xfrm rot="3874958">
              <a:off x="5685632" y="3124993"/>
              <a:ext cx="736600" cy="461963"/>
            </a:xfrm>
            <a:prstGeom prst="rect">
              <a:avLst/>
            </a:prstGeom>
            <a:extLst>
              <a:ext uri="{AF507438-7753-43E0-B8FC-AC1667EBCBE1}">
                <a14:hiddenEffects xmlns:a14="http://schemas.microsoft.com/office/drawing/2010/main">
                  <a:effectLst/>
                </a14:hiddenEffects>
              </a:ext>
            </a:extLst>
          </p:spPr>
          <p:txBody>
            <a:bodyPr wrap="none" fromWordArt="1">
              <a:prstTxWarp prst="textArchUp">
                <a:avLst>
                  <a:gd name="adj" fmla="val 11523006"/>
                </a:avLst>
              </a:prstTxWarp>
            </a:bodyPr>
            <a:lstStyle/>
            <a:p>
              <a:pPr algn="ctr" rtl="0">
                <a:buNone/>
              </a:pPr>
              <a:r>
                <a:rPr lang="en-GB" sz="3600" kern="10" spc="0" dirty="0">
                  <a:ln w="9525">
                    <a:solidFill>
                      <a:srgbClr val="000000"/>
                    </a:solidFill>
                    <a:round/>
                    <a:headEnd/>
                    <a:tailEnd/>
                  </a:ln>
                  <a:solidFill>
                    <a:srgbClr val="000000"/>
                  </a:solidFill>
                  <a:effectLst/>
                  <a:latin typeface="Arial Black"/>
                </a:rPr>
                <a:t>Plan</a:t>
              </a:r>
            </a:p>
          </p:txBody>
        </p:sp>
      </p:grpSp>
      <p:grpSp>
        <p:nvGrpSpPr>
          <p:cNvPr id="7" name="Group 6"/>
          <p:cNvGrpSpPr/>
          <p:nvPr/>
        </p:nvGrpSpPr>
        <p:grpSpPr>
          <a:xfrm>
            <a:off x="8026620" y="6369270"/>
            <a:ext cx="975491" cy="328277"/>
            <a:chOff x="285750" y="2952750"/>
            <a:chExt cx="2590800" cy="323850"/>
          </a:xfrm>
        </p:grpSpPr>
        <p:sp>
          <p:nvSpPr>
            <p:cNvPr id="8" name="Rounded Rectangle 7"/>
            <p:cNvSpPr/>
            <p:nvPr/>
          </p:nvSpPr>
          <p:spPr>
            <a:xfrm>
              <a:off x="285750" y="2952750"/>
              <a:ext cx="2590800" cy="323850"/>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GB" dirty="0"/>
            </a:p>
          </p:txBody>
        </p:sp>
        <p:sp>
          <p:nvSpPr>
            <p:cNvPr id="9" name="TextBox 8">
              <a:hlinkClick r:id="rId4" action="ppaction://hlinksldjump"/>
            </p:cNvPr>
            <p:cNvSpPr txBox="1"/>
            <p:nvPr/>
          </p:nvSpPr>
          <p:spPr>
            <a:xfrm>
              <a:off x="409576" y="2979683"/>
              <a:ext cx="2299488" cy="258082"/>
            </a:xfrm>
            <a:prstGeom prst="rect">
              <a:avLst/>
            </a:prstGeom>
            <a:noFill/>
          </p:spPr>
          <p:txBody>
            <a:bodyPr wrap="square" rtlCol="0">
              <a:spAutoFit/>
            </a:bodyPr>
            <a:lstStyle/>
            <a:p>
              <a:pPr algn="ctr"/>
              <a:r>
                <a:rPr lang="en-GB" sz="1100" b="1" dirty="0">
                  <a:hlinkClick r:id="rId5" action="ppaction://hlinksldjump"/>
                </a:rPr>
                <a:t>Plan Menu</a:t>
              </a:r>
              <a:endParaRPr lang="en-GB" sz="1100" b="1" dirty="0"/>
            </a:p>
          </p:txBody>
        </p:sp>
      </p:grpSp>
      <p:sp>
        <p:nvSpPr>
          <p:cNvPr id="15" name="Rounded Rectangle 14"/>
          <p:cNvSpPr/>
          <p:nvPr/>
        </p:nvSpPr>
        <p:spPr>
          <a:xfrm>
            <a:off x="238834" y="953589"/>
            <a:ext cx="2804811" cy="547574"/>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GB" dirty="0"/>
          </a:p>
        </p:txBody>
      </p:sp>
      <p:sp>
        <p:nvSpPr>
          <p:cNvPr id="16" name="TextBox 15">
            <a:hlinkClick r:id="rId4" action="ppaction://hlinksldjump"/>
          </p:cNvPr>
          <p:cNvSpPr txBox="1"/>
          <p:nvPr/>
        </p:nvSpPr>
        <p:spPr>
          <a:xfrm>
            <a:off x="417276" y="965766"/>
            <a:ext cx="2447925" cy="523220"/>
          </a:xfrm>
          <a:prstGeom prst="rect">
            <a:avLst/>
          </a:prstGeom>
          <a:noFill/>
        </p:spPr>
        <p:txBody>
          <a:bodyPr wrap="square" rtlCol="0">
            <a:spAutoFit/>
          </a:bodyPr>
          <a:lstStyle/>
          <a:p>
            <a:pPr algn="ctr"/>
            <a:r>
              <a:rPr lang="en-GB" sz="1400" b="1" dirty="0">
                <a:effectLst>
                  <a:outerShdw blurRad="50800" dist="38100" dir="2700000" algn="tl" rotWithShape="0">
                    <a:prstClr val="black">
                      <a:alpha val="40000"/>
                    </a:prstClr>
                  </a:outerShdw>
                </a:effectLst>
              </a:rPr>
              <a:t>Social, Emotional and Mental </a:t>
            </a:r>
          </a:p>
          <a:p>
            <a:pPr algn="ctr"/>
            <a:r>
              <a:rPr lang="en-GB" sz="1400" b="1" dirty="0">
                <a:effectLst>
                  <a:outerShdw blurRad="50800" dist="38100" dir="2700000" algn="tl" rotWithShape="0">
                    <a:prstClr val="black">
                      <a:alpha val="40000"/>
                    </a:prstClr>
                  </a:outerShdw>
                </a:effectLst>
              </a:rPr>
              <a:t>Health Difficulties</a:t>
            </a:r>
          </a:p>
        </p:txBody>
      </p:sp>
      <p:sp>
        <p:nvSpPr>
          <p:cNvPr id="20" name="Text Box 2"/>
          <p:cNvSpPr txBox="1">
            <a:spLocks noChangeArrowheads="1"/>
          </p:cNvSpPr>
          <p:nvPr/>
        </p:nvSpPr>
        <p:spPr bwMode="auto">
          <a:xfrm>
            <a:off x="257178" y="2138319"/>
            <a:ext cx="5529262" cy="8914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itchFamily="34" charset="0"/>
              <a:cs typeface="Arial" pitchFamily="34" charset="0"/>
            </a:endParaRPr>
          </a:p>
        </p:txBody>
      </p:sp>
      <p:sp>
        <p:nvSpPr>
          <p:cNvPr id="23" name="Text Box 2"/>
          <p:cNvSpPr txBox="1">
            <a:spLocks noChangeArrowheads="1"/>
          </p:cNvSpPr>
          <p:nvPr/>
        </p:nvSpPr>
        <p:spPr bwMode="auto">
          <a:xfrm>
            <a:off x="238834" y="1512213"/>
            <a:ext cx="7071338" cy="47418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GB" sz="1200" b="1" dirty="0"/>
              <a:t>We plan and provide for the needs of the children with Social, Emotional and Mental Health Difficulties in the following ways:-</a:t>
            </a:r>
            <a:endParaRPr lang="en-GB" sz="1200" dirty="0"/>
          </a:p>
          <a:p>
            <a:pPr lvl="0">
              <a:lnSpc>
                <a:spcPct val="150000"/>
              </a:lnSpc>
              <a:buFont typeface="Arial" pitchFamily="34" charset="0"/>
              <a:buChar char="•"/>
            </a:pPr>
            <a:r>
              <a:rPr lang="en-GB" sz="1200" dirty="0"/>
              <a:t>Making sure staff are aware of any additional needs and know how to support the child.</a:t>
            </a:r>
          </a:p>
          <a:p>
            <a:pPr lvl="0">
              <a:lnSpc>
                <a:spcPct val="150000"/>
              </a:lnSpc>
              <a:buFont typeface="Arial" pitchFamily="34" charset="0"/>
              <a:buChar char="•"/>
            </a:pPr>
            <a:r>
              <a:rPr lang="en-GB" sz="1200" dirty="0"/>
              <a:t>Individual behaviour or support plans.</a:t>
            </a:r>
          </a:p>
          <a:p>
            <a:pPr lvl="0">
              <a:lnSpc>
                <a:spcPct val="150000"/>
              </a:lnSpc>
              <a:buFont typeface="Arial" pitchFamily="34" charset="0"/>
              <a:buChar char="•"/>
            </a:pPr>
            <a:r>
              <a:rPr lang="en-GB" sz="1200" dirty="0"/>
              <a:t>Listening to the child and involving them in any behaviour or support plans.</a:t>
            </a:r>
          </a:p>
          <a:p>
            <a:pPr lvl="0">
              <a:lnSpc>
                <a:spcPct val="150000"/>
              </a:lnSpc>
              <a:buFont typeface="Arial" pitchFamily="34" charset="0"/>
              <a:buChar char="•"/>
            </a:pPr>
            <a:r>
              <a:rPr lang="en-GB" sz="1200" dirty="0"/>
              <a:t>Individualised incentives or rewards. </a:t>
            </a:r>
          </a:p>
          <a:p>
            <a:pPr lvl="0">
              <a:lnSpc>
                <a:spcPct val="150000"/>
              </a:lnSpc>
              <a:buFont typeface="Arial" pitchFamily="34" charset="0"/>
              <a:buChar char="•"/>
            </a:pPr>
            <a:r>
              <a:rPr lang="en-GB" sz="1200" dirty="0"/>
              <a:t>Working together with parents/carers to help the child.</a:t>
            </a:r>
          </a:p>
          <a:p>
            <a:pPr lvl="0">
              <a:lnSpc>
                <a:spcPct val="150000"/>
              </a:lnSpc>
              <a:buFont typeface="Arial" pitchFamily="34" charset="0"/>
              <a:buChar char="•"/>
            </a:pPr>
            <a:r>
              <a:rPr lang="en-GB" sz="1200" dirty="0"/>
              <a:t>Working collaboratively with other services and agencies.</a:t>
            </a:r>
          </a:p>
          <a:p>
            <a:pPr lvl="0">
              <a:lnSpc>
                <a:spcPct val="150000"/>
              </a:lnSpc>
              <a:buFont typeface="Arial" pitchFamily="34" charset="0"/>
              <a:buChar char="•"/>
            </a:pPr>
            <a:r>
              <a:rPr lang="en-GB" sz="1200" dirty="0"/>
              <a:t>Weekly therapy provided in school by play therapists for identified pupils.</a:t>
            </a:r>
          </a:p>
          <a:p>
            <a:pPr lvl="0">
              <a:lnSpc>
                <a:spcPct val="150000"/>
              </a:lnSpc>
              <a:buFont typeface="Arial" pitchFamily="34" charset="0"/>
              <a:buChar char="•"/>
            </a:pPr>
            <a:r>
              <a:rPr lang="en-GB" sz="1200" dirty="0"/>
              <a:t>Access to an additional adult or key worker for identified pupils. </a:t>
            </a:r>
          </a:p>
          <a:p>
            <a:pPr lvl="0">
              <a:lnSpc>
                <a:spcPct val="150000"/>
              </a:lnSpc>
              <a:buFont typeface="Arial" pitchFamily="34" charset="0"/>
              <a:buChar char="•"/>
            </a:pPr>
            <a:r>
              <a:rPr lang="en-GB" sz="1200" dirty="0"/>
              <a:t>Individual or small group mentoring and/or interventions to develop social and emotional skills. </a:t>
            </a:r>
          </a:p>
          <a:p>
            <a:pPr lvl="0">
              <a:lnSpc>
                <a:spcPct val="150000"/>
              </a:lnSpc>
              <a:buFont typeface="Arial" pitchFamily="34" charset="0"/>
              <a:buChar char="•"/>
            </a:pPr>
            <a:r>
              <a:rPr lang="en-GB" sz="1200" dirty="0"/>
              <a:t>Initiatives  and  activities that can provide a safe and structured environment for vulnerable children.</a:t>
            </a:r>
          </a:p>
          <a:p>
            <a:pPr lvl="0">
              <a:lnSpc>
                <a:spcPct val="150000"/>
              </a:lnSpc>
              <a:buFont typeface="Arial" pitchFamily="34" charset="0"/>
              <a:buChar char="•"/>
            </a:pPr>
            <a:r>
              <a:rPr lang="en-GB" sz="1200" dirty="0"/>
              <a:t>Zones of Regulation, THRIVE and Well-being used as a part of quality first teaching as well as at a group and individual level to help children to identify and regulate their emotions.</a:t>
            </a:r>
          </a:p>
          <a:p>
            <a:pPr>
              <a:lnSpc>
                <a:spcPct val="150000"/>
              </a:lnSpc>
              <a:buFont typeface="Arial" pitchFamily="34" charset="0"/>
              <a:buChar char="•"/>
            </a:pPr>
            <a:r>
              <a:rPr lang="en-GB" sz="1200" dirty="0"/>
              <a:t>Referral to other services for assessment, advice and support when appropriate. For example, complex cases are referred to the Local Authority’s Social, Emotional and Mental Health Inclusion &amp; Vulnerable Learners team. School can access this service for individual support for a pupil, whole staff training and/or support for specific staff to upskill in this area of SEND.</a:t>
            </a:r>
          </a:p>
          <a:p>
            <a:pPr lvl="0">
              <a:lnSpc>
                <a:spcPct val="150000"/>
              </a:lnSpc>
              <a:buFont typeface="Arial" pitchFamily="34" charset="0"/>
              <a:buChar char="•"/>
            </a:pPr>
            <a:r>
              <a:rPr lang="en-GB" sz="1200" dirty="0"/>
              <a:t>The Head Teacher and/or Deputy Head help maintain close links and good communication between home and school. </a:t>
            </a:r>
          </a:p>
          <a:p>
            <a:pPr>
              <a:lnSpc>
                <a:spcPct val="150000"/>
              </a:lnSpc>
              <a:buFont typeface="Arial" pitchFamily="34" charset="0"/>
              <a:buChar char="•"/>
            </a:pPr>
            <a:endParaRPr lang="en-GB" sz="1200" dirty="0"/>
          </a:p>
          <a:p>
            <a:pPr lvl="0">
              <a:lnSpc>
                <a:spcPct val="150000"/>
              </a:lnSpc>
              <a:buFont typeface="Arial" pitchFamily="34" charset="0"/>
              <a:buChar char="•"/>
            </a:pPr>
            <a:endParaRPr lang="en-GB" sz="1200" dirty="0"/>
          </a:p>
          <a:p>
            <a:pPr lvl="0">
              <a:lnSpc>
                <a:spcPct val="150000"/>
              </a:lnSpc>
              <a:buFont typeface="Arial" pitchFamily="34" charset="0"/>
              <a:buChar char="•"/>
            </a:pPr>
            <a:endParaRPr lang="en-GB" sz="1200" dirty="0"/>
          </a:p>
          <a:p>
            <a:pPr>
              <a:lnSpc>
                <a:spcPct val="150000"/>
              </a:lnSpc>
            </a:pPr>
            <a:endParaRPr lang="en-GB" dirty="0"/>
          </a:p>
          <a:p>
            <a:pPr lvl="0" algn="just"/>
            <a:endParaRPr lang="en-GB" dirty="0"/>
          </a:p>
          <a:p>
            <a:pPr lvl="0" algn="just"/>
            <a:endParaRPr lang="en-GB" dirty="0"/>
          </a:p>
          <a:p>
            <a:pPr marL="285750" lvl="0" indent="-285750" algn="just">
              <a:buFont typeface="Arial" panose="020B0604020202020204" pitchFamily="34" charset="0"/>
              <a:buChar char="•"/>
            </a:pPr>
            <a:endParaRPr lang="en-GB" dirty="0"/>
          </a:p>
        </p:txBody>
      </p:sp>
    </p:spTree>
    <p:extLst>
      <p:ext uri="{BB962C8B-B14F-4D97-AF65-F5344CB8AC3E}">
        <p14:creationId xmlns:p14="http://schemas.microsoft.com/office/powerpoint/2010/main" val="13794844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6686" y="-5698"/>
            <a:ext cx="9144000" cy="6835775"/>
          </a:xfrm>
          <a:prstGeom prst="rect">
            <a:avLst/>
          </a:prstGeom>
          <a:gradFill rotWithShape="0">
            <a:gsLst>
              <a:gs pos="0">
                <a:srgbClr val="FFFFFF"/>
              </a:gs>
              <a:gs pos="100000">
                <a:srgbClr val="FF0000"/>
              </a:gs>
            </a:gsLst>
            <a:path path="shape">
              <a:fillToRect l="50000" t="50000" r="50000" b="50000"/>
            </a:path>
          </a:gradFill>
          <a:ln>
            <a:noFill/>
          </a:ln>
          <a:effectLst>
            <a:outerShdw dist="28398" dir="3806097" algn="ctr" rotWithShape="0">
              <a:srgbClr val="3F3151">
                <a:alpha val="50000"/>
              </a:srgbClr>
            </a:outerShdw>
          </a:effectLst>
          <a:extLst>
            <a:ext uri="{91240B29-F687-4F45-9708-019B960494DF}">
              <a14:hiddenLine xmlns:a14="http://schemas.microsoft.com/office/drawing/2010/main" w="12700">
                <a:solidFill>
                  <a:srgbClr val="B2A1C7"/>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pic>
        <p:nvPicPr>
          <p:cNvPr id="10" name="Picture 9"/>
          <p:cNvPicPr>
            <a:picLocks noChangeAspect="1"/>
          </p:cNvPicPr>
          <p:nvPr/>
        </p:nvPicPr>
        <p:blipFill>
          <a:blip r:embed="rId2">
            <a:extLst>
              <a:ext uri="{BEBA8EAE-BF5A-486C-A8C5-ECC9F3942E4B}">
                <a14:imgProps xmlns:a14="http://schemas.microsoft.com/office/drawing/2010/main">
                  <a14:imgLayer r:embed="rId3">
                    <a14:imgEffect>
                      <a14:brightnessContrast bright="40000" contrast="40000"/>
                    </a14:imgEffect>
                  </a14:imgLayer>
                </a14:imgProps>
              </a:ext>
              <a:ext uri="{28A0092B-C50C-407E-A947-70E740481C1C}">
                <a14:useLocalDpi xmlns:a14="http://schemas.microsoft.com/office/drawing/2010/main" val="0"/>
              </a:ext>
            </a:extLst>
          </a:blip>
          <a:stretch>
            <a:fillRect/>
          </a:stretch>
        </p:blipFill>
        <p:spPr>
          <a:xfrm>
            <a:off x="5853299" y="-281076"/>
            <a:ext cx="3290701" cy="3358054"/>
          </a:xfrm>
          <a:prstGeom prst="rect">
            <a:avLst/>
          </a:prstGeom>
        </p:spPr>
      </p:pic>
      <p:grpSp>
        <p:nvGrpSpPr>
          <p:cNvPr id="6" name="Group 5"/>
          <p:cNvGrpSpPr/>
          <p:nvPr/>
        </p:nvGrpSpPr>
        <p:grpSpPr>
          <a:xfrm>
            <a:off x="6109901" y="100447"/>
            <a:ext cx="2655888" cy="2513012"/>
            <a:chOff x="3997325" y="2449513"/>
            <a:chExt cx="2655888" cy="2513012"/>
          </a:xfrm>
        </p:grpSpPr>
        <p:sp>
          <p:nvSpPr>
            <p:cNvPr id="3" name="AutoShape 3"/>
            <p:cNvSpPr>
              <a:spLocks noChangeArrowheads="1"/>
            </p:cNvSpPr>
            <p:nvPr/>
          </p:nvSpPr>
          <p:spPr bwMode="auto">
            <a:xfrm rot="-18229885">
              <a:off x="4068763" y="2378075"/>
              <a:ext cx="2513012" cy="2655888"/>
            </a:xfrm>
            <a:custGeom>
              <a:avLst/>
              <a:gdLst>
                <a:gd name="G0" fmla="+- -3520735 0 0"/>
                <a:gd name="G1" fmla="+- -9666729 0 0"/>
                <a:gd name="G2" fmla="+- -3520735 0 -9666729"/>
                <a:gd name="G3" fmla="+- 10800 0 0"/>
                <a:gd name="G4" fmla="+- 0 0 -3520735"/>
                <a:gd name="T0" fmla="*/ 360 256 1"/>
                <a:gd name="T1" fmla="*/ 0 256 1"/>
                <a:gd name="G5" fmla="+- G2 T0 T1"/>
                <a:gd name="G6" fmla="?: G2 G2 G5"/>
                <a:gd name="G7" fmla="+- 0 0 G6"/>
                <a:gd name="G8" fmla="+- 6155 0 0"/>
                <a:gd name="G9" fmla="+- 0 0 -9666729"/>
                <a:gd name="G10" fmla="+- 6155 0 2700"/>
                <a:gd name="G11" fmla="cos G10 -3520735"/>
                <a:gd name="G12" fmla="sin G10 -3520735"/>
                <a:gd name="G13" fmla="cos 13500 -3520735"/>
                <a:gd name="G14" fmla="sin 13500 -3520735"/>
                <a:gd name="G15" fmla="+- G11 10800 0"/>
                <a:gd name="G16" fmla="+- G12 10800 0"/>
                <a:gd name="G17" fmla="+- G13 10800 0"/>
                <a:gd name="G18" fmla="+- G14 10800 0"/>
                <a:gd name="G19" fmla="*/ 6155 1 2"/>
                <a:gd name="G20" fmla="+- G19 5400 0"/>
                <a:gd name="G21" fmla="cos G20 -3520735"/>
                <a:gd name="G22" fmla="sin G20 -3520735"/>
                <a:gd name="G23" fmla="+- G21 10800 0"/>
                <a:gd name="G24" fmla="+- G12 G23 G22"/>
                <a:gd name="G25" fmla="+- G22 G23 G11"/>
                <a:gd name="G26" fmla="cos 10800 -3520735"/>
                <a:gd name="G27" fmla="sin 10800 -3520735"/>
                <a:gd name="G28" fmla="cos 6155 -3520735"/>
                <a:gd name="G29" fmla="sin 6155 -3520735"/>
                <a:gd name="G30" fmla="+- G26 10800 0"/>
                <a:gd name="G31" fmla="+- G27 10800 0"/>
                <a:gd name="G32" fmla="+- G28 10800 0"/>
                <a:gd name="G33" fmla="+- G29 10800 0"/>
                <a:gd name="G34" fmla="+- G19 5400 0"/>
                <a:gd name="G35" fmla="cos G34 -9666729"/>
                <a:gd name="G36" fmla="sin G34 -9666729"/>
                <a:gd name="G37" fmla="+/ -9666729 -3520735 2"/>
                <a:gd name="T2" fmla="*/ 180 256 1"/>
                <a:gd name="T3" fmla="*/ 0 256 1"/>
                <a:gd name="G38" fmla="+- G37 T2 T3"/>
                <a:gd name="G39" fmla="?: G2 G37 G38"/>
                <a:gd name="G40" fmla="cos 10800 G39"/>
                <a:gd name="G41" fmla="sin 10800 G39"/>
                <a:gd name="G42" fmla="cos 6155 G39"/>
                <a:gd name="G43" fmla="sin 6155 G39"/>
                <a:gd name="G44" fmla="+- G40 10800 0"/>
                <a:gd name="G45" fmla="+- G41 10800 0"/>
                <a:gd name="G46" fmla="+- G42 10800 0"/>
                <a:gd name="G47" fmla="+- G43 10800 0"/>
                <a:gd name="G48" fmla="+- G35 10800 0"/>
                <a:gd name="G49" fmla="+- G36 10800 0"/>
                <a:gd name="T4" fmla="*/ 8811 w 21600"/>
                <a:gd name="T5" fmla="*/ 184 h 21600"/>
                <a:gd name="T6" fmla="*/ 3649 w 21600"/>
                <a:gd name="T7" fmla="*/ 6245 h 21600"/>
                <a:gd name="T8" fmla="*/ 9666 w 21600"/>
                <a:gd name="T9" fmla="*/ 4750 h 21600"/>
                <a:gd name="T10" fmla="*/ 18787 w 21600"/>
                <a:gd name="T11" fmla="*/ -84 h 21600"/>
                <a:gd name="T12" fmla="*/ 19865 w 21600"/>
                <a:gd name="T13" fmla="*/ 6937 h 21600"/>
                <a:gd name="T14" fmla="*/ 12844 w 21600"/>
                <a:gd name="T15" fmla="*/ 8014 h 21600"/>
                <a:gd name="T16" fmla="*/ 3163 w 21600"/>
                <a:gd name="T17" fmla="*/ 3163 h 21600"/>
                <a:gd name="T18" fmla="*/ 18437 w 21600"/>
                <a:gd name="T19" fmla="*/ 18437 h 21600"/>
              </a:gdLst>
              <a:ahLst/>
              <a:cxnLst>
                <a:cxn ang="0">
                  <a:pos x="T4" y="T5"/>
                </a:cxn>
                <a:cxn ang="0">
                  <a:pos x="T6" y="T7"/>
                </a:cxn>
                <a:cxn ang="0">
                  <a:pos x="T8" y="T9"/>
                </a:cxn>
                <a:cxn ang="0">
                  <a:pos x="T10" y="T11"/>
                </a:cxn>
                <a:cxn ang="0">
                  <a:pos x="T12" y="T13"/>
                </a:cxn>
                <a:cxn ang="0">
                  <a:pos x="T14" y="T15"/>
                </a:cxn>
              </a:cxnLst>
              <a:rect l="T16" t="T17" r="T18" b="T19"/>
              <a:pathLst>
                <a:path w="21600" h="21600">
                  <a:moveTo>
                    <a:pt x="14441" y="5838"/>
                  </a:moveTo>
                  <a:cubicBezTo>
                    <a:pt x="13385" y="5062"/>
                    <a:pt x="12110" y="4645"/>
                    <a:pt x="10800" y="4645"/>
                  </a:cubicBezTo>
                  <a:cubicBezTo>
                    <a:pt x="8696" y="4645"/>
                    <a:pt x="6738" y="5719"/>
                    <a:pt x="5608" y="7493"/>
                  </a:cubicBezTo>
                  <a:lnTo>
                    <a:pt x="1691" y="4997"/>
                  </a:lnTo>
                  <a:cubicBezTo>
                    <a:pt x="3674" y="1884"/>
                    <a:pt x="7109" y="0"/>
                    <a:pt x="10800" y="0"/>
                  </a:cubicBezTo>
                  <a:cubicBezTo>
                    <a:pt x="13098" y="0"/>
                    <a:pt x="15337" y="733"/>
                    <a:pt x="17190" y="2093"/>
                  </a:cubicBezTo>
                  <a:lnTo>
                    <a:pt x="18787" y="-84"/>
                  </a:lnTo>
                  <a:lnTo>
                    <a:pt x="19865" y="6937"/>
                  </a:lnTo>
                  <a:lnTo>
                    <a:pt x="12844" y="8014"/>
                  </a:lnTo>
                  <a:lnTo>
                    <a:pt x="14441" y="5838"/>
                  </a:lnTo>
                  <a:close/>
                </a:path>
              </a:pathLst>
            </a:custGeom>
            <a:gradFill rotWithShape="1">
              <a:gsLst>
                <a:gs pos="0">
                  <a:srgbClr val="FF0000"/>
                </a:gs>
                <a:gs pos="100000">
                  <a:srgbClr val="00B050"/>
                </a:gs>
              </a:gsLst>
              <a:lin ang="0" scaled="1"/>
            </a:gradFill>
            <a:ln w="19050">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5" name="WordArt 4"/>
            <p:cNvSpPr>
              <a:spLocks noChangeArrowheads="1" noChangeShapeType="1" noTextEdit="1"/>
            </p:cNvSpPr>
            <p:nvPr/>
          </p:nvSpPr>
          <p:spPr bwMode="auto">
            <a:xfrm rot="3874958">
              <a:off x="5685632" y="3124993"/>
              <a:ext cx="736600" cy="461963"/>
            </a:xfrm>
            <a:prstGeom prst="rect">
              <a:avLst/>
            </a:prstGeom>
            <a:extLst>
              <a:ext uri="{AF507438-7753-43E0-B8FC-AC1667EBCBE1}">
                <a14:hiddenEffects xmlns:a14="http://schemas.microsoft.com/office/drawing/2010/main">
                  <a:effectLst/>
                </a14:hiddenEffects>
              </a:ext>
            </a:extLst>
          </p:spPr>
          <p:txBody>
            <a:bodyPr wrap="none" fromWordArt="1">
              <a:prstTxWarp prst="textArchUp">
                <a:avLst>
                  <a:gd name="adj" fmla="val 11523006"/>
                </a:avLst>
              </a:prstTxWarp>
            </a:bodyPr>
            <a:lstStyle/>
            <a:p>
              <a:pPr algn="ctr" rtl="0">
                <a:buNone/>
              </a:pPr>
              <a:r>
                <a:rPr lang="en-GB" sz="3600" kern="10" spc="0" dirty="0">
                  <a:ln w="9525">
                    <a:solidFill>
                      <a:srgbClr val="000000"/>
                    </a:solidFill>
                    <a:round/>
                    <a:headEnd/>
                    <a:tailEnd/>
                  </a:ln>
                  <a:solidFill>
                    <a:srgbClr val="000000"/>
                  </a:solidFill>
                  <a:effectLst/>
                  <a:latin typeface="Arial Black"/>
                </a:rPr>
                <a:t>Plan</a:t>
              </a:r>
            </a:p>
          </p:txBody>
        </p:sp>
      </p:grpSp>
      <p:grpSp>
        <p:nvGrpSpPr>
          <p:cNvPr id="7" name="Group 6"/>
          <p:cNvGrpSpPr/>
          <p:nvPr/>
        </p:nvGrpSpPr>
        <p:grpSpPr>
          <a:xfrm>
            <a:off x="8026620" y="6369270"/>
            <a:ext cx="975491" cy="328277"/>
            <a:chOff x="285750" y="2952750"/>
            <a:chExt cx="2590800" cy="323850"/>
          </a:xfrm>
        </p:grpSpPr>
        <p:sp>
          <p:nvSpPr>
            <p:cNvPr id="8" name="Rounded Rectangle 7"/>
            <p:cNvSpPr/>
            <p:nvPr/>
          </p:nvSpPr>
          <p:spPr>
            <a:xfrm>
              <a:off x="285750" y="2952750"/>
              <a:ext cx="2590800" cy="323850"/>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GB" dirty="0"/>
            </a:p>
          </p:txBody>
        </p:sp>
        <p:sp>
          <p:nvSpPr>
            <p:cNvPr id="9" name="TextBox 8">
              <a:hlinkClick r:id="rId4" action="ppaction://hlinksldjump"/>
            </p:cNvPr>
            <p:cNvSpPr txBox="1"/>
            <p:nvPr/>
          </p:nvSpPr>
          <p:spPr>
            <a:xfrm>
              <a:off x="409576" y="2979683"/>
              <a:ext cx="2299488" cy="258082"/>
            </a:xfrm>
            <a:prstGeom prst="rect">
              <a:avLst/>
            </a:prstGeom>
            <a:noFill/>
          </p:spPr>
          <p:txBody>
            <a:bodyPr wrap="square" rtlCol="0">
              <a:spAutoFit/>
            </a:bodyPr>
            <a:lstStyle/>
            <a:p>
              <a:pPr algn="ctr"/>
              <a:r>
                <a:rPr lang="en-GB" sz="1100" b="1" dirty="0">
                  <a:hlinkClick r:id="rId5" action="ppaction://hlinksldjump"/>
                </a:rPr>
                <a:t>Plan Menu</a:t>
              </a:r>
              <a:endParaRPr lang="en-GB" sz="1100" b="1" dirty="0"/>
            </a:p>
          </p:txBody>
        </p:sp>
      </p:grpSp>
      <p:sp>
        <p:nvSpPr>
          <p:cNvPr id="21" name="Rounded Rectangle 20"/>
          <p:cNvSpPr/>
          <p:nvPr/>
        </p:nvSpPr>
        <p:spPr>
          <a:xfrm>
            <a:off x="309013" y="613954"/>
            <a:ext cx="2891387" cy="408942"/>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GB" dirty="0"/>
          </a:p>
        </p:txBody>
      </p:sp>
      <p:sp>
        <p:nvSpPr>
          <p:cNvPr id="22" name="TextBox 21">
            <a:hlinkClick r:id="rId4" action="ppaction://hlinksldjump"/>
          </p:cNvPr>
          <p:cNvSpPr txBox="1"/>
          <p:nvPr/>
        </p:nvSpPr>
        <p:spPr>
          <a:xfrm>
            <a:off x="367525" y="662309"/>
            <a:ext cx="2715309" cy="307777"/>
          </a:xfrm>
          <a:prstGeom prst="rect">
            <a:avLst/>
          </a:prstGeom>
          <a:noFill/>
        </p:spPr>
        <p:txBody>
          <a:bodyPr wrap="square" rtlCol="0">
            <a:spAutoFit/>
          </a:bodyPr>
          <a:lstStyle/>
          <a:p>
            <a:pPr algn="ctr"/>
            <a:r>
              <a:rPr lang="en-GB" sz="1400" b="1" dirty="0">
                <a:effectLst>
                  <a:outerShdw blurRad="50800" dist="38100" dir="2700000" algn="tl" rotWithShape="0">
                    <a:prstClr val="black">
                      <a:alpha val="40000"/>
                    </a:prstClr>
                  </a:outerShdw>
                </a:effectLst>
              </a:rPr>
              <a:t>Sensory and/or Physical Needs</a:t>
            </a:r>
          </a:p>
        </p:txBody>
      </p:sp>
      <p:sp>
        <p:nvSpPr>
          <p:cNvPr id="14" name="Text Box 2"/>
          <p:cNvSpPr txBox="1">
            <a:spLocks noChangeArrowheads="1"/>
          </p:cNvSpPr>
          <p:nvPr/>
        </p:nvSpPr>
        <p:spPr bwMode="auto">
          <a:xfrm>
            <a:off x="241774" y="1319348"/>
            <a:ext cx="6015336" cy="43473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GB" sz="1200" b="1" dirty="0"/>
              <a:t>We plan and provide for the needs of the children with Sensory and/or Physical Needs</a:t>
            </a:r>
          </a:p>
          <a:p>
            <a:r>
              <a:rPr lang="en-GB" sz="1200" b="1" dirty="0"/>
              <a:t> in the following ways:-</a:t>
            </a:r>
          </a:p>
          <a:p>
            <a:endParaRPr lang="en-GB" sz="1200" dirty="0"/>
          </a:p>
          <a:p>
            <a:pPr lvl="0">
              <a:lnSpc>
                <a:spcPct val="150000"/>
              </a:lnSpc>
              <a:buFont typeface="Arial" pitchFamily="34" charset="0"/>
              <a:buChar char="•"/>
            </a:pPr>
            <a:r>
              <a:rPr lang="en-GB" sz="1200" dirty="0"/>
              <a:t>Making sure staff are aware of any additional needs and know how to support the child.</a:t>
            </a:r>
          </a:p>
          <a:p>
            <a:pPr lvl="0">
              <a:lnSpc>
                <a:spcPct val="150000"/>
              </a:lnSpc>
              <a:buFont typeface="Arial" pitchFamily="34" charset="0"/>
              <a:buChar char="•"/>
            </a:pPr>
            <a:r>
              <a:rPr lang="en-GB" sz="1200" dirty="0"/>
              <a:t>Adapting the environment and providing aids to support access.</a:t>
            </a:r>
          </a:p>
          <a:p>
            <a:pPr lvl="0">
              <a:lnSpc>
                <a:spcPct val="150000"/>
              </a:lnSpc>
              <a:buFont typeface="Arial" pitchFamily="34" charset="0"/>
              <a:buChar char="•"/>
            </a:pPr>
            <a:r>
              <a:rPr lang="en-GB" sz="1200" dirty="0"/>
              <a:t>Access to specialist equipment for therapy sessions if required (</a:t>
            </a:r>
            <a:r>
              <a:rPr lang="en-GB" sz="1200" dirty="0" err="1"/>
              <a:t>eg</a:t>
            </a:r>
            <a:r>
              <a:rPr lang="en-GB" sz="1200" dirty="0"/>
              <a:t>; peanut ball, scooter board, wobble cushion, </a:t>
            </a:r>
            <a:r>
              <a:rPr lang="en-GB" sz="1200" dirty="0" err="1"/>
              <a:t>etc</a:t>
            </a:r>
            <a:r>
              <a:rPr lang="en-GB" sz="1200" dirty="0"/>
              <a:t>)</a:t>
            </a:r>
          </a:p>
          <a:p>
            <a:pPr lvl="0">
              <a:lnSpc>
                <a:spcPct val="150000"/>
              </a:lnSpc>
              <a:buFont typeface="Arial" pitchFamily="34" charset="0"/>
              <a:buChar char="•"/>
            </a:pPr>
            <a:r>
              <a:rPr lang="en-GB" sz="1200" dirty="0"/>
              <a:t>Differentiating the way we teach to make the curriculum accessible for pupils.</a:t>
            </a:r>
          </a:p>
          <a:p>
            <a:pPr lvl="0">
              <a:lnSpc>
                <a:spcPct val="150000"/>
              </a:lnSpc>
              <a:buFont typeface="Arial" pitchFamily="34" charset="0"/>
              <a:buChar char="•"/>
            </a:pPr>
            <a:r>
              <a:rPr lang="en-GB" sz="1200" dirty="0"/>
              <a:t>Make sure staff have the appropriate training to meet the physical and/or medical needs of the child.</a:t>
            </a:r>
          </a:p>
          <a:p>
            <a:pPr lvl="0">
              <a:lnSpc>
                <a:spcPct val="150000"/>
              </a:lnSpc>
              <a:buFont typeface="Arial" pitchFamily="34" charset="0"/>
              <a:buChar char="•"/>
            </a:pPr>
            <a:r>
              <a:rPr lang="en-GB" sz="1200" dirty="0"/>
              <a:t>Working together with parents/carers to ensure the correct support for the child.</a:t>
            </a:r>
          </a:p>
          <a:p>
            <a:pPr lvl="0">
              <a:lnSpc>
                <a:spcPct val="150000"/>
              </a:lnSpc>
              <a:buFont typeface="Arial" pitchFamily="34" charset="0"/>
              <a:buChar char="•"/>
            </a:pPr>
            <a:r>
              <a:rPr lang="en-GB" sz="1200" dirty="0"/>
              <a:t>Working collaboratively with other services and health care professionals such as Future Steps, Physiotherapy and NHS Occupational Therapy.</a:t>
            </a:r>
          </a:p>
          <a:p>
            <a:pPr lvl="0">
              <a:lnSpc>
                <a:spcPct val="150000"/>
              </a:lnSpc>
              <a:buFont typeface="Arial" pitchFamily="34" charset="0"/>
              <a:buChar char="•"/>
            </a:pPr>
            <a:r>
              <a:rPr lang="en-GB" sz="1200" dirty="0"/>
              <a:t>Access to a specialist teacher for the hearing or visually impaired.</a:t>
            </a:r>
          </a:p>
          <a:p>
            <a:pPr lvl="0">
              <a:lnSpc>
                <a:spcPct val="150000"/>
              </a:lnSpc>
              <a:buFont typeface="Arial" pitchFamily="34" charset="0"/>
              <a:buChar char="•"/>
            </a:pPr>
            <a:r>
              <a:rPr lang="en-GB" sz="1200" dirty="0"/>
              <a:t>Carry out any required programmes provided by health care professional such as occupational therapy and sensory programmes.</a:t>
            </a:r>
          </a:p>
          <a:p>
            <a:pPr lvl="0">
              <a:lnSpc>
                <a:spcPct val="150000"/>
              </a:lnSpc>
              <a:buFont typeface="Arial" pitchFamily="34" charset="0"/>
              <a:buChar char="•"/>
            </a:pPr>
            <a:r>
              <a:rPr lang="en-GB" sz="1200" dirty="0"/>
              <a:t>Access to an additional adult or key worker for pupils if appropriate.</a:t>
            </a:r>
          </a:p>
          <a:p>
            <a:pPr lvl="0">
              <a:lnSpc>
                <a:spcPct val="150000"/>
              </a:lnSpc>
              <a:buFont typeface="Arial" pitchFamily="34" charset="0"/>
              <a:buChar char="•"/>
            </a:pPr>
            <a:r>
              <a:rPr lang="en-GB" sz="1200" dirty="0"/>
              <a:t>Individual support plans which are reviewed frequently.</a:t>
            </a:r>
          </a:p>
          <a:p>
            <a:pPr marL="285750" lvl="0" indent="-285750" algn="just"/>
            <a:endParaRPr lang="en-GB" dirty="0"/>
          </a:p>
          <a:p>
            <a:pPr lvl="0" algn="just"/>
            <a:endParaRPr lang="en-GB" dirty="0"/>
          </a:p>
          <a:p>
            <a:pPr lvl="0" algn="just"/>
            <a:endParaRPr lang="en-GB" dirty="0"/>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4351759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6" name="Rectangle 8"/>
          <p:cNvSpPr>
            <a:spLocks noGrp="1" noChangeArrowheads="1"/>
          </p:cNvSpPr>
          <p:nvPr>
            <p:ph type="ctrTitle"/>
          </p:nvPr>
        </p:nvSpPr>
        <p:spPr>
          <a:xfrm>
            <a:off x="684213" y="2133602"/>
            <a:ext cx="7772400" cy="1470025"/>
          </a:xfrm>
        </p:spPr>
        <p:txBody>
          <a:bodyPr/>
          <a:lstStyle/>
          <a:p>
            <a:r>
              <a:rPr lang="en-GB" altLang="en-US" dirty="0">
                <a:solidFill>
                  <a:srgbClr val="00ABE5"/>
                </a:solidFill>
              </a:rPr>
              <a:t> </a:t>
            </a:r>
          </a:p>
        </p:txBody>
      </p:sp>
      <p:sp>
        <p:nvSpPr>
          <p:cNvPr id="2054" name="Rectangle 6"/>
          <p:cNvSpPr>
            <a:spLocks noGrp="1" noChangeArrowheads="1"/>
          </p:cNvSpPr>
          <p:nvPr>
            <p:ph type="subTitle" idx="1"/>
          </p:nvPr>
        </p:nvSpPr>
        <p:spPr/>
        <p:txBody>
          <a:bodyPr/>
          <a:lstStyle/>
          <a:p>
            <a:r>
              <a:rPr lang="en-GB" altLang="en-US" dirty="0"/>
              <a:t> </a:t>
            </a:r>
          </a:p>
        </p:txBody>
      </p:sp>
      <p:sp>
        <p:nvSpPr>
          <p:cNvPr id="3" name="Rectangle 2"/>
          <p:cNvSpPr/>
          <p:nvPr/>
        </p:nvSpPr>
        <p:spPr>
          <a:xfrm>
            <a:off x="532265" y="545416"/>
            <a:ext cx="8366076" cy="6481774"/>
          </a:xfrm>
          <a:prstGeom prst="rect">
            <a:avLst/>
          </a:prstGeom>
        </p:spPr>
        <p:txBody>
          <a:bodyPr wrap="square">
            <a:spAutoFit/>
          </a:bodyPr>
          <a:lstStyle/>
          <a:p>
            <a:pPr algn="ctr">
              <a:lnSpc>
                <a:spcPct val="80000"/>
              </a:lnSpc>
            </a:pPr>
            <a:r>
              <a:rPr lang="en-GB" sz="4400" kern="0" dirty="0">
                <a:solidFill>
                  <a:prstClr val="black"/>
                </a:solidFill>
                <a:latin typeface="Calibri"/>
              </a:rPr>
              <a:t>Mill Lane Primary School</a:t>
            </a:r>
          </a:p>
          <a:p>
            <a:endParaRPr lang="en-GB" sz="2000" dirty="0"/>
          </a:p>
          <a:p>
            <a:pPr marL="342900" indent="-342900">
              <a:buFont typeface="Arial" panose="020B0604020202020204" pitchFamily="34" charset="0"/>
              <a:buChar char="•"/>
            </a:pPr>
            <a:r>
              <a:rPr lang="en-GB" sz="2000" dirty="0">
                <a:latin typeface="Calibri" pitchFamily="34" charset="0"/>
              </a:rPr>
              <a:t>We follow the </a:t>
            </a:r>
            <a:r>
              <a:rPr lang="en-GB" sz="2000" dirty="0" err="1">
                <a:latin typeface="Calibri" pitchFamily="34" charset="0"/>
              </a:rPr>
              <a:t>Stockton-on-Tees</a:t>
            </a:r>
            <a:r>
              <a:rPr lang="en-GB" sz="2000" dirty="0">
                <a:latin typeface="Calibri" pitchFamily="34" charset="0"/>
              </a:rPr>
              <a:t> school admission policy. </a:t>
            </a:r>
            <a:r>
              <a:rPr lang="en-GB" sz="2000" dirty="0">
                <a:solidFill>
                  <a:prstClr val="black"/>
                </a:solidFill>
                <a:latin typeface="Calibri" pitchFamily="34" charset="0"/>
              </a:rPr>
              <a:t>Admission arrangements for children can be found on the Stockton website. </a:t>
            </a:r>
            <a:r>
              <a:rPr lang="en-GB" sz="2000" dirty="0">
                <a:solidFill>
                  <a:prstClr val="black"/>
                </a:solidFill>
                <a:latin typeface="Calibri" pitchFamily="34" charset="0"/>
                <a:hlinkClick r:id="rId2"/>
              </a:rPr>
              <a:t>https://stockton.gov.uk/article/2286/School-admissions</a:t>
            </a:r>
            <a:endParaRPr lang="en-GB" sz="2000" dirty="0">
              <a:solidFill>
                <a:prstClr val="black"/>
              </a:solidFill>
              <a:latin typeface="Calibri" pitchFamily="34" charset="0"/>
            </a:endParaRPr>
          </a:p>
          <a:p>
            <a:pPr marL="342900" indent="-342900">
              <a:buFont typeface="Arial" panose="020B0604020202020204" pitchFamily="34" charset="0"/>
              <a:buChar char="•"/>
            </a:pPr>
            <a:r>
              <a:rPr lang="en-GB" sz="2000" dirty="0">
                <a:latin typeface="Calibri" pitchFamily="34" charset="0"/>
              </a:rPr>
              <a:t>If you are interested in admitting your child to Mill Lane Primary School, please contact the Head Teacher, </a:t>
            </a:r>
            <a:r>
              <a:rPr lang="en-GB" sz="2000" dirty="0" err="1">
                <a:latin typeface="Calibri" pitchFamily="34" charset="0"/>
              </a:rPr>
              <a:t>SENCo</a:t>
            </a:r>
            <a:r>
              <a:rPr lang="en-GB" sz="2000" dirty="0">
                <a:latin typeface="Calibri" pitchFamily="34" charset="0"/>
              </a:rPr>
              <a:t> or school administrators on 01642 860055. Parents are welcome to look around school prior to making a decision to register their child with school  admissions. </a:t>
            </a:r>
            <a:r>
              <a:rPr lang="en-GB" sz="2000" dirty="0">
                <a:solidFill>
                  <a:prstClr val="black"/>
                </a:solidFill>
                <a:latin typeface="Calibri" pitchFamily="34" charset="0"/>
              </a:rPr>
              <a:t>  </a:t>
            </a:r>
          </a:p>
          <a:p>
            <a:pPr marL="342900" indent="-342900">
              <a:buFont typeface="Arial" panose="020B0604020202020204" pitchFamily="34" charset="0"/>
              <a:buChar char="•"/>
            </a:pPr>
            <a:r>
              <a:rPr lang="en-GB" sz="2000" dirty="0">
                <a:solidFill>
                  <a:prstClr val="black"/>
                </a:solidFill>
                <a:latin typeface="Calibri" pitchFamily="34" charset="0"/>
              </a:rPr>
              <a:t>Miss Moroz is the SENCo, and is available Monday-Thursday. Mrs Breen and Mrs Wood are also a part of the SEND and Inclusion team at Mill Lane  and are also available to support.</a:t>
            </a:r>
          </a:p>
          <a:p>
            <a:pPr marL="342900" indent="-342900">
              <a:buFont typeface="Arial" panose="020B0604020202020204" pitchFamily="34" charset="0"/>
              <a:buChar char="•"/>
            </a:pPr>
            <a:r>
              <a:rPr lang="en-GB" sz="2000" dirty="0">
                <a:solidFill>
                  <a:prstClr val="black"/>
                </a:solidFill>
                <a:latin typeface="Calibri" pitchFamily="34" charset="0"/>
              </a:rPr>
              <a:t>Our Parent Support Advisor is Mrs Petch who is also on hand to support.</a:t>
            </a:r>
          </a:p>
          <a:p>
            <a:pPr marL="342900" indent="-342900">
              <a:buFont typeface="Arial" panose="020B0604020202020204" pitchFamily="34" charset="0"/>
              <a:buChar char="•"/>
            </a:pPr>
            <a:r>
              <a:rPr lang="en-GB" sz="2000" dirty="0">
                <a:solidFill>
                  <a:prstClr val="black"/>
                </a:solidFill>
                <a:latin typeface="Calibri" pitchFamily="34" charset="0"/>
              </a:rPr>
              <a:t>Phone: 01642 860055</a:t>
            </a:r>
          </a:p>
          <a:p>
            <a:pPr marL="342900" indent="-342900">
              <a:buFont typeface="Arial" panose="020B0604020202020204" pitchFamily="34" charset="0"/>
              <a:buChar char="•"/>
            </a:pPr>
            <a:r>
              <a:rPr lang="en-GB" sz="2000" dirty="0">
                <a:solidFill>
                  <a:prstClr val="black"/>
                </a:solidFill>
                <a:latin typeface="Calibri" pitchFamily="34" charset="0"/>
              </a:rPr>
              <a:t>Email: </a:t>
            </a:r>
            <a:r>
              <a:rPr lang="en-GB" sz="2000" dirty="0">
                <a:solidFill>
                  <a:prstClr val="black"/>
                </a:solidFill>
                <a:latin typeface="Calibri" pitchFamily="34" charset="0"/>
                <a:hlinkClick r:id="rId3"/>
              </a:rPr>
              <a:t>office@milllane.org.uk</a:t>
            </a:r>
            <a:r>
              <a:rPr lang="en-GB" sz="2000" dirty="0">
                <a:solidFill>
                  <a:prstClr val="black"/>
                </a:solidFill>
                <a:latin typeface="Calibri" pitchFamily="34" charset="0"/>
              </a:rPr>
              <a:t> </a:t>
            </a:r>
          </a:p>
          <a:p>
            <a:pPr marL="342900" indent="-342900">
              <a:buFont typeface="Arial" panose="020B0604020202020204" pitchFamily="34" charset="0"/>
              <a:buChar char="•"/>
            </a:pPr>
            <a:r>
              <a:rPr lang="en-GB" sz="2000" dirty="0">
                <a:solidFill>
                  <a:prstClr val="black"/>
                </a:solidFill>
                <a:latin typeface="Calibri" pitchFamily="34" charset="0"/>
              </a:rPr>
              <a:t>This offer is reviewed annually.</a:t>
            </a:r>
          </a:p>
          <a:p>
            <a:pPr marR="0" lvl="0" defTabSz="914400" eaLnBrk="1" fontAlgn="auto" latinLnBrk="0" hangingPunct="1">
              <a:lnSpc>
                <a:spcPct val="100000"/>
              </a:lnSpc>
              <a:spcBef>
                <a:spcPts val="0"/>
              </a:spcBef>
              <a:spcAft>
                <a:spcPts val="0"/>
              </a:spcAft>
              <a:buClrTx/>
              <a:buSzTx/>
              <a:tabLst/>
              <a:defRPr/>
            </a:pPr>
            <a:br>
              <a:rPr kumimoji="0" lang="en-GB" b="0" i="0" u="none" strike="noStrike" kern="0" cap="none" spc="0" normalizeH="0" baseline="0" noProof="0" dirty="0">
                <a:ln>
                  <a:noFill/>
                </a:ln>
                <a:solidFill>
                  <a:prstClr val="black"/>
                </a:solidFill>
                <a:effectLst/>
                <a:uLnTx/>
                <a:uFillTx/>
                <a:latin typeface="Calibri"/>
              </a:rPr>
            </a:br>
            <a:br>
              <a:rPr kumimoji="0" lang="en-GB" sz="4400" b="0" i="0" u="none" strike="noStrike" kern="0" cap="none" spc="0" normalizeH="0" baseline="0" noProof="0" dirty="0">
                <a:ln>
                  <a:noFill/>
                </a:ln>
                <a:solidFill>
                  <a:prstClr val="black"/>
                </a:solidFill>
                <a:effectLst/>
                <a:uLnTx/>
                <a:uFillTx/>
                <a:latin typeface="Calibri"/>
              </a:rPr>
            </a:br>
            <a:endParaRPr kumimoji="0" lang="en-GB" sz="1800" b="0" i="0" u="none" strike="noStrike" kern="0" cap="none" spc="0" normalizeH="0" baseline="0" noProof="0" dirty="0">
              <a:ln>
                <a:noFill/>
              </a:ln>
              <a:solidFill>
                <a:sysClr val="windowText" lastClr="000000"/>
              </a:solidFill>
              <a:effectLst/>
              <a:uLnTx/>
              <a:uFillTx/>
            </a:endParaRPr>
          </a:p>
        </p:txBody>
      </p:sp>
      <p:pic>
        <p:nvPicPr>
          <p:cNvPr id="5"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3895" y="352984"/>
            <a:ext cx="1143000" cy="981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755341" y="350746"/>
            <a:ext cx="1143000" cy="981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709769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6" name="Rectangle 8"/>
          <p:cNvSpPr>
            <a:spLocks noGrp="1" noChangeArrowheads="1"/>
          </p:cNvSpPr>
          <p:nvPr>
            <p:ph type="ctrTitle"/>
          </p:nvPr>
        </p:nvSpPr>
        <p:spPr>
          <a:xfrm>
            <a:off x="684213" y="2133602"/>
            <a:ext cx="7772400" cy="1470025"/>
          </a:xfrm>
        </p:spPr>
        <p:txBody>
          <a:bodyPr/>
          <a:lstStyle/>
          <a:p>
            <a:r>
              <a:rPr lang="en-GB" altLang="en-US" dirty="0">
                <a:solidFill>
                  <a:srgbClr val="00ABE5"/>
                </a:solidFill>
              </a:rPr>
              <a:t> </a:t>
            </a:r>
          </a:p>
        </p:txBody>
      </p:sp>
      <p:sp>
        <p:nvSpPr>
          <p:cNvPr id="2054" name="Rectangle 6"/>
          <p:cNvSpPr>
            <a:spLocks noGrp="1" noChangeArrowheads="1"/>
          </p:cNvSpPr>
          <p:nvPr>
            <p:ph type="subTitle" idx="1"/>
          </p:nvPr>
        </p:nvSpPr>
        <p:spPr>
          <a:xfrm>
            <a:off x="4600134" y="3886200"/>
            <a:ext cx="3172265" cy="770206"/>
          </a:xfrm>
        </p:spPr>
        <p:txBody>
          <a:bodyPr/>
          <a:lstStyle/>
          <a:p>
            <a:r>
              <a:rPr lang="en-GB" altLang="en-US" dirty="0"/>
              <a:t> </a:t>
            </a:r>
          </a:p>
        </p:txBody>
      </p:sp>
      <p:sp>
        <p:nvSpPr>
          <p:cNvPr id="3" name="Rectangle 2"/>
          <p:cNvSpPr/>
          <p:nvPr/>
        </p:nvSpPr>
        <p:spPr>
          <a:xfrm>
            <a:off x="393895" y="0"/>
            <a:ext cx="8209025" cy="7959102"/>
          </a:xfrm>
          <a:prstGeom prst="rect">
            <a:avLst/>
          </a:prstGeom>
        </p:spPr>
        <p:txBody>
          <a:bodyPr wrap="square">
            <a:spAutoFit/>
          </a:bodyPr>
          <a:lstStyle/>
          <a:p>
            <a:pPr algn="ctr">
              <a:lnSpc>
                <a:spcPct val="80000"/>
              </a:lnSpc>
            </a:pPr>
            <a:r>
              <a:rPr lang="en-GB" altLang="en-US" sz="4400" dirty="0">
                <a:latin typeface="Arial" pitchFamily="34" charset="0"/>
              </a:rPr>
              <a:t>School Information </a:t>
            </a:r>
          </a:p>
          <a:p>
            <a:pPr lvl="0" algn="ctr"/>
            <a:r>
              <a:rPr kumimoji="0" lang="en-GB" sz="4400" b="0" i="0" u="none" strike="noStrike" kern="0" cap="none" spc="0" normalizeH="0" baseline="0" noProof="0" dirty="0">
                <a:ln>
                  <a:noFill/>
                </a:ln>
                <a:solidFill>
                  <a:prstClr val="black"/>
                </a:solidFill>
                <a:effectLst/>
                <a:uLnTx/>
                <a:uFillTx/>
                <a:latin typeface="Calibri"/>
              </a:rPr>
              <a:t> Mill Lane Primary School</a:t>
            </a:r>
          </a:p>
          <a:p>
            <a:endParaRPr lang="en-GB" sz="2000" dirty="0"/>
          </a:p>
          <a:p>
            <a:r>
              <a:rPr lang="en-GB" sz="2000" dirty="0"/>
              <a:t>Mill Lane Primary School adopts a whole school ethos that values diversity, promotes inclusion and provides a safe and stimulating environment where friendship, trust and understanding are nurtured. We are an inclusive mainstream school where every teacher is a teacher of SEND.</a:t>
            </a:r>
          </a:p>
          <a:p>
            <a:endParaRPr lang="en-GB" sz="2000" dirty="0"/>
          </a:p>
          <a:p>
            <a:r>
              <a:rPr lang="en-GB" sz="2000" dirty="0"/>
              <a:t>We employ high quality teaching staff and offer differentiated teaching and learning strategies which ensures that each child has the opportunity to fulfil their potential.</a:t>
            </a:r>
          </a:p>
          <a:p>
            <a:endParaRPr lang="en-GB" sz="2000" dirty="0"/>
          </a:p>
          <a:p>
            <a:r>
              <a:rPr lang="en-GB" sz="2000" dirty="0"/>
              <a:t>Mill Lane Primary School offers a broad and balanced creative curriculum which encompasses every aspect of school life, raising standards and celebrating the achievements of all. </a:t>
            </a:r>
          </a:p>
          <a:p>
            <a:r>
              <a:rPr lang="en-GB" sz="2400" dirty="0"/>
              <a:t> </a:t>
            </a:r>
          </a:p>
          <a:p>
            <a:r>
              <a:rPr lang="en-GB" sz="2400" dirty="0"/>
              <a:t> </a:t>
            </a:r>
          </a:p>
          <a:p>
            <a:r>
              <a:rPr lang="en-GB" sz="2400" dirty="0"/>
              <a:t> </a:t>
            </a:r>
            <a:endParaRPr lang="en-GB" sz="2400" dirty="0">
              <a:solidFill>
                <a:prstClr val="black"/>
              </a:solidFill>
              <a:latin typeface="Calibri"/>
            </a:endParaRPr>
          </a:p>
          <a:p>
            <a:pPr marR="0" lvl="0" defTabSz="914400" eaLnBrk="1" fontAlgn="auto" latinLnBrk="0" hangingPunct="1">
              <a:lnSpc>
                <a:spcPct val="100000"/>
              </a:lnSpc>
              <a:spcBef>
                <a:spcPts val="0"/>
              </a:spcBef>
              <a:spcAft>
                <a:spcPts val="0"/>
              </a:spcAft>
              <a:buClrTx/>
              <a:buSzTx/>
              <a:tabLst/>
              <a:defRPr/>
            </a:pPr>
            <a:br>
              <a:rPr kumimoji="0" lang="en-GB" b="0" i="0" u="none" strike="noStrike" kern="0" cap="none" spc="0" normalizeH="0" baseline="0" noProof="0" dirty="0">
                <a:ln>
                  <a:noFill/>
                </a:ln>
                <a:solidFill>
                  <a:prstClr val="black"/>
                </a:solidFill>
                <a:effectLst/>
                <a:uLnTx/>
                <a:uFillTx/>
                <a:latin typeface="Calibri"/>
              </a:rPr>
            </a:br>
            <a:br>
              <a:rPr kumimoji="0" lang="en-GB" sz="4400" b="0" i="0" u="none" strike="noStrike" kern="0" cap="none" spc="0" normalizeH="0" baseline="0" noProof="0" dirty="0">
                <a:ln>
                  <a:noFill/>
                </a:ln>
                <a:solidFill>
                  <a:prstClr val="black"/>
                </a:solidFill>
                <a:effectLst/>
                <a:uLnTx/>
                <a:uFillTx/>
                <a:latin typeface="Calibri"/>
              </a:rPr>
            </a:br>
            <a:endParaRPr kumimoji="0" lang="en-GB" sz="1800" b="0" i="0" u="none" strike="noStrike" kern="0" cap="none" spc="0" normalizeH="0" baseline="0" noProof="0" dirty="0">
              <a:ln>
                <a:noFill/>
              </a:ln>
              <a:solidFill>
                <a:sysClr val="windowText" lastClr="000000"/>
              </a:solidFill>
              <a:effectLst/>
              <a:uLnTx/>
              <a:uFillTx/>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3895" y="352984"/>
            <a:ext cx="1143000" cy="981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06948" y="410892"/>
            <a:ext cx="1143000" cy="981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620074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2" name="Group 43"/>
          <p:cNvGrpSpPr>
            <a:grpSpLocks/>
          </p:cNvGrpSpPr>
          <p:nvPr/>
        </p:nvGrpSpPr>
        <p:grpSpPr bwMode="auto">
          <a:xfrm>
            <a:off x="0" y="9"/>
            <a:ext cx="9144000" cy="6857991"/>
            <a:chOff x="-1" y="35"/>
            <a:chExt cx="16806" cy="11807"/>
          </a:xfrm>
        </p:grpSpPr>
        <p:sp>
          <p:nvSpPr>
            <p:cNvPr id="43" name="Rectangle 44"/>
            <p:cNvSpPr>
              <a:spLocks noChangeArrowheads="1"/>
            </p:cNvSpPr>
            <p:nvPr/>
          </p:nvSpPr>
          <p:spPr bwMode="auto">
            <a:xfrm>
              <a:off x="-1" y="35"/>
              <a:ext cx="8447" cy="5911"/>
            </a:xfrm>
            <a:prstGeom prst="rect">
              <a:avLst/>
            </a:prstGeom>
            <a:gradFill rotWithShape="0">
              <a:gsLst>
                <a:gs pos="0">
                  <a:srgbClr val="E5DFEC"/>
                </a:gs>
                <a:gs pos="100000">
                  <a:srgbClr val="B2A1C7"/>
                </a:gs>
              </a:gsLst>
              <a:path path="shape">
                <a:fillToRect l="50000" t="50000" r="50000" b="50000"/>
              </a:path>
            </a:gradFill>
            <a:ln>
              <a:noFill/>
            </a:ln>
            <a:effectLst>
              <a:outerShdw dist="28398" dir="3806097" algn="ctr" rotWithShape="0">
                <a:srgbClr val="3F3151">
                  <a:alpha val="50000"/>
                </a:srgbClr>
              </a:outerShdw>
            </a:effectLst>
            <a:extLst>
              <a:ext uri="{91240B29-F687-4F45-9708-019B960494DF}">
                <a14:hiddenLine xmlns:a14="http://schemas.microsoft.com/office/drawing/2010/main" w="12700">
                  <a:solidFill>
                    <a:srgbClr val="B2A1C7"/>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4" name="Rectangle 45"/>
            <p:cNvSpPr>
              <a:spLocks noChangeArrowheads="1"/>
            </p:cNvSpPr>
            <p:nvPr/>
          </p:nvSpPr>
          <p:spPr bwMode="auto">
            <a:xfrm>
              <a:off x="8423" y="35"/>
              <a:ext cx="8382" cy="5911"/>
            </a:xfrm>
            <a:prstGeom prst="rect">
              <a:avLst/>
            </a:prstGeom>
            <a:gradFill rotWithShape="0">
              <a:gsLst>
                <a:gs pos="0">
                  <a:srgbClr val="FFFFFF"/>
                </a:gs>
                <a:gs pos="100000">
                  <a:srgbClr val="FF0000"/>
                </a:gs>
              </a:gsLst>
              <a:path path="shape">
                <a:fillToRect l="50000" t="50000" r="50000" b="50000"/>
              </a:path>
            </a:gradFill>
            <a:ln>
              <a:noFill/>
            </a:ln>
            <a:effectLst>
              <a:outerShdw dist="28398" dir="3806097" algn="ctr" rotWithShape="0">
                <a:srgbClr val="3F3151">
                  <a:alpha val="50000"/>
                </a:srgbClr>
              </a:outerShdw>
            </a:effectLst>
            <a:extLst>
              <a:ext uri="{91240B29-F687-4F45-9708-019B960494DF}">
                <a14:hiddenLine xmlns:a14="http://schemas.microsoft.com/office/drawing/2010/main" w="12700">
                  <a:solidFill>
                    <a:srgbClr val="B2A1C7"/>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6" name="Rectangle 46"/>
            <p:cNvSpPr>
              <a:spLocks noChangeArrowheads="1"/>
            </p:cNvSpPr>
            <p:nvPr/>
          </p:nvSpPr>
          <p:spPr bwMode="auto">
            <a:xfrm>
              <a:off x="-1" y="5931"/>
              <a:ext cx="8447" cy="5911"/>
            </a:xfrm>
            <a:prstGeom prst="rect">
              <a:avLst/>
            </a:prstGeom>
            <a:gradFill rotWithShape="0">
              <a:gsLst>
                <a:gs pos="0">
                  <a:srgbClr val="E5DFEC"/>
                </a:gs>
                <a:gs pos="100000">
                  <a:srgbClr val="00B0F0"/>
                </a:gs>
              </a:gsLst>
              <a:path path="shape">
                <a:fillToRect l="50000" t="50000" r="50000" b="50000"/>
              </a:path>
            </a:gradFill>
            <a:ln>
              <a:noFill/>
            </a:ln>
            <a:effectLst>
              <a:outerShdw dist="28398" dir="3806097" algn="ctr" rotWithShape="0">
                <a:srgbClr val="3F3151">
                  <a:alpha val="50000"/>
                </a:srgbClr>
              </a:outerShdw>
            </a:effectLst>
            <a:extLst>
              <a:ext uri="{91240B29-F687-4F45-9708-019B960494DF}">
                <a14:hiddenLine xmlns:a14="http://schemas.microsoft.com/office/drawing/2010/main" w="12700">
                  <a:solidFill>
                    <a:srgbClr val="B2A1C7"/>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7" name="Rectangle 47"/>
            <p:cNvSpPr>
              <a:spLocks noChangeArrowheads="1"/>
            </p:cNvSpPr>
            <p:nvPr/>
          </p:nvSpPr>
          <p:spPr bwMode="auto">
            <a:xfrm>
              <a:off x="8423" y="5931"/>
              <a:ext cx="8382" cy="5911"/>
            </a:xfrm>
            <a:prstGeom prst="rect">
              <a:avLst/>
            </a:prstGeom>
            <a:gradFill rotWithShape="0">
              <a:gsLst>
                <a:gs pos="0">
                  <a:srgbClr val="FFFFFF"/>
                </a:gs>
                <a:gs pos="100000">
                  <a:srgbClr val="00B050"/>
                </a:gs>
              </a:gsLst>
              <a:path path="shape">
                <a:fillToRect l="50000" t="50000" r="50000" b="50000"/>
              </a:path>
            </a:gradFill>
            <a:ln>
              <a:noFill/>
            </a:ln>
            <a:effectLst>
              <a:outerShdw dist="28398" dir="3806097" algn="ctr" rotWithShape="0">
                <a:srgbClr val="3F3151">
                  <a:alpha val="50000"/>
                </a:srgbClr>
              </a:outerShdw>
            </a:effectLst>
            <a:extLst>
              <a:ext uri="{91240B29-F687-4F45-9708-019B960494DF}">
                <a14:hiddenLine xmlns:a14="http://schemas.microsoft.com/office/drawing/2010/main" w="12700">
                  <a:solidFill>
                    <a:srgbClr val="B2A1C7"/>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grpSp>
      <p:grpSp>
        <p:nvGrpSpPr>
          <p:cNvPr id="49" name="Group 48"/>
          <p:cNvGrpSpPr/>
          <p:nvPr/>
        </p:nvGrpSpPr>
        <p:grpSpPr>
          <a:xfrm>
            <a:off x="3345988" y="2838450"/>
            <a:ext cx="2435687" cy="2496581"/>
            <a:chOff x="3949065" y="2419851"/>
            <a:chExt cx="2712085" cy="2994887"/>
          </a:xfrm>
        </p:grpSpPr>
        <p:sp>
          <p:nvSpPr>
            <p:cNvPr id="48" name="Oval 48"/>
            <p:cNvSpPr>
              <a:spLocks noChangeArrowheads="1"/>
            </p:cNvSpPr>
            <p:nvPr/>
          </p:nvSpPr>
          <p:spPr bwMode="auto">
            <a:xfrm>
              <a:off x="4325938" y="2693988"/>
              <a:ext cx="2082800" cy="2082800"/>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GB"/>
            </a:p>
          </p:txBody>
        </p:sp>
        <p:grpSp>
          <p:nvGrpSpPr>
            <p:cNvPr id="41" name="Group 40"/>
            <p:cNvGrpSpPr/>
            <p:nvPr/>
          </p:nvGrpSpPr>
          <p:grpSpPr>
            <a:xfrm>
              <a:off x="3949065" y="2419851"/>
              <a:ext cx="2712085" cy="2994887"/>
              <a:chOff x="3949065" y="2409825"/>
              <a:chExt cx="2712085" cy="2994887"/>
            </a:xfrm>
          </p:grpSpPr>
          <p:grpSp>
            <p:nvGrpSpPr>
              <p:cNvPr id="40" name="Group 39"/>
              <p:cNvGrpSpPr/>
              <p:nvPr/>
            </p:nvGrpSpPr>
            <p:grpSpPr>
              <a:xfrm>
                <a:off x="3949065" y="2409825"/>
                <a:ext cx="2712085" cy="2984500"/>
                <a:chOff x="3949065" y="2416175"/>
                <a:chExt cx="2712085" cy="2984500"/>
              </a:xfrm>
            </p:grpSpPr>
            <p:grpSp>
              <p:nvGrpSpPr>
                <p:cNvPr id="28" name="Group 29"/>
                <p:cNvGrpSpPr>
                  <a:grpSpLocks/>
                </p:cNvGrpSpPr>
                <p:nvPr/>
              </p:nvGrpSpPr>
              <p:grpSpPr bwMode="auto">
                <a:xfrm>
                  <a:off x="3949065" y="2416175"/>
                  <a:ext cx="2712085" cy="2967351"/>
                  <a:chOff x="6219" y="3806"/>
                  <a:chExt cx="4271" cy="4672"/>
                </a:xfrm>
              </p:grpSpPr>
              <p:sp>
                <p:nvSpPr>
                  <p:cNvPr id="29" name="AutoShape 30"/>
                  <p:cNvSpPr>
                    <a:spLocks noChangeArrowheads="1"/>
                  </p:cNvSpPr>
                  <p:nvPr/>
                </p:nvSpPr>
                <p:spPr bwMode="auto">
                  <a:xfrm rot="-12923631">
                    <a:off x="6423" y="3806"/>
                    <a:ext cx="3958" cy="4182"/>
                  </a:xfrm>
                  <a:custGeom>
                    <a:avLst/>
                    <a:gdLst>
                      <a:gd name="G0" fmla="+- -3520735 0 0"/>
                      <a:gd name="G1" fmla="+- -9666729 0 0"/>
                      <a:gd name="G2" fmla="+- -3520735 0 -9666729"/>
                      <a:gd name="G3" fmla="+- 10800 0 0"/>
                      <a:gd name="G4" fmla="+- 0 0 -3520735"/>
                      <a:gd name="T0" fmla="*/ 360 256 1"/>
                      <a:gd name="T1" fmla="*/ 0 256 1"/>
                      <a:gd name="G5" fmla="+- G2 T0 T1"/>
                      <a:gd name="G6" fmla="?: G2 G2 G5"/>
                      <a:gd name="G7" fmla="+- 0 0 G6"/>
                      <a:gd name="G8" fmla="+- 6155 0 0"/>
                      <a:gd name="G9" fmla="+- 0 0 -9666729"/>
                      <a:gd name="G10" fmla="+- 6155 0 2700"/>
                      <a:gd name="G11" fmla="cos G10 -3520735"/>
                      <a:gd name="G12" fmla="sin G10 -3520735"/>
                      <a:gd name="G13" fmla="cos 13500 -3520735"/>
                      <a:gd name="G14" fmla="sin 13500 -3520735"/>
                      <a:gd name="G15" fmla="+- G11 10800 0"/>
                      <a:gd name="G16" fmla="+- G12 10800 0"/>
                      <a:gd name="G17" fmla="+- G13 10800 0"/>
                      <a:gd name="G18" fmla="+- G14 10800 0"/>
                      <a:gd name="G19" fmla="*/ 6155 1 2"/>
                      <a:gd name="G20" fmla="+- G19 5400 0"/>
                      <a:gd name="G21" fmla="cos G20 -3520735"/>
                      <a:gd name="G22" fmla="sin G20 -3520735"/>
                      <a:gd name="G23" fmla="+- G21 10800 0"/>
                      <a:gd name="G24" fmla="+- G12 G23 G22"/>
                      <a:gd name="G25" fmla="+- G22 G23 G11"/>
                      <a:gd name="G26" fmla="cos 10800 -3520735"/>
                      <a:gd name="G27" fmla="sin 10800 -3520735"/>
                      <a:gd name="G28" fmla="cos 6155 -3520735"/>
                      <a:gd name="G29" fmla="sin 6155 -3520735"/>
                      <a:gd name="G30" fmla="+- G26 10800 0"/>
                      <a:gd name="G31" fmla="+- G27 10800 0"/>
                      <a:gd name="G32" fmla="+- G28 10800 0"/>
                      <a:gd name="G33" fmla="+- G29 10800 0"/>
                      <a:gd name="G34" fmla="+- G19 5400 0"/>
                      <a:gd name="G35" fmla="cos G34 -9666729"/>
                      <a:gd name="G36" fmla="sin G34 -9666729"/>
                      <a:gd name="G37" fmla="+/ -9666729 -3520735 2"/>
                      <a:gd name="T2" fmla="*/ 180 256 1"/>
                      <a:gd name="T3" fmla="*/ 0 256 1"/>
                      <a:gd name="G38" fmla="+- G37 T2 T3"/>
                      <a:gd name="G39" fmla="?: G2 G37 G38"/>
                      <a:gd name="G40" fmla="cos 10800 G39"/>
                      <a:gd name="G41" fmla="sin 10800 G39"/>
                      <a:gd name="G42" fmla="cos 6155 G39"/>
                      <a:gd name="G43" fmla="sin 6155 G39"/>
                      <a:gd name="G44" fmla="+- G40 10800 0"/>
                      <a:gd name="G45" fmla="+- G41 10800 0"/>
                      <a:gd name="G46" fmla="+- G42 10800 0"/>
                      <a:gd name="G47" fmla="+- G43 10800 0"/>
                      <a:gd name="G48" fmla="+- G35 10800 0"/>
                      <a:gd name="G49" fmla="+- G36 10800 0"/>
                      <a:gd name="T4" fmla="*/ 8811 w 21600"/>
                      <a:gd name="T5" fmla="*/ 184 h 21600"/>
                      <a:gd name="T6" fmla="*/ 3649 w 21600"/>
                      <a:gd name="T7" fmla="*/ 6245 h 21600"/>
                      <a:gd name="T8" fmla="*/ 9666 w 21600"/>
                      <a:gd name="T9" fmla="*/ 4750 h 21600"/>
                      <a:gd name="T10" fmla="*/ 18787 w 21600"/>
                      <a:gd name="T11" fmla="*/ -84 h 21600"/>
                      <a:gd name="T12" fmla="*/ 19865 w 21600"/>
                      <a:gd name="T13" fmla="*/ 6937 h 21600"/>
                      <a:gd name="T14" fmla="*/ 12844 w 21600"/>
                      <a:gd name="T15" fmla="*/ 8014 h 21600"/>
                      <a:gd name="T16" fmla="*/ 3163 w 21600"/>
                      <a:gd name="T17" fmla="*/ 3163 h 21600"/>
                      <a:gd name="T18" fmla="*/ 18437 w 21600"/>
                      <a:gd name="T19" fmla="*/ 18437 h 21600"/>
                    </a:gdLst>
                    <a:ahLst/>
                    <a:cxnLst>
                      <a:cxn ang="0">
                        <a:pos x="T4" y="T5"/>
                      </a:cxn>
                      <a:cxn ang="0">
                        <a:pos x="T6" y="T7"/>
                      </a:cxn>
                      <a:cxn ang="0">
                        <a:pos x="T8" y="T9"/>
                      </a:cxn>
                      <a:cxn ang="0">
                        <a:pos x="T10" y="T11"/>
                      </a:cxn>
                      <a:cxn ang="0">
                        <a:pos x="T12" y="T13"/>
                      </a:cxn>
                      <a:cxn ang="0">
                        <a:pos x="T14" y="T15"/>
                      </a:cxn>
                    </a:cxnLst>
                    <a:rect l="T16" t="T17" r="T18" b="T19"/>
                    <a:pathLst>
                      <a:path w="21600" h="21600">
                        <a:moveTo>
                          <a:pt x="14441" y="5838"/>
                        </a:moveTo>
                        <a:cubicBezTo>
                          <a:pt x="13385" y="5062"/>
                          <a:pt x="12110" y="4645"/>
                          <a:pt x="10800" y="4645"/>
                        </a:cubicBezTo>
                        <a:cubicBezTo>
                          <a:pt x="8696" y="4645"/>
                          <a:pt x="6738" y="5719"/>
                          <a:pt x="5608" y="7493"/>
                        </a:cubicBezTo>
                        <a:lnTo>
                          <a:pt x="1691" y="4997"/>
                        </a:lnTo>
                        <a:cubicBezTo>
                          <a:pt x="3674" y="1884"/>
                          <a:pt x="7109" y="0"/>
                          <a:pt x="10800" y="0"/>
                        </a:cubicBezTo>
                        <a:cubicBezTo>
                          <a:pt x="13098" y="0"/>
                          <a:pt x="15337" y="733"/>
                          <a:pt x="17190" y="2093"/>
                        </a:cubicBezTo>
                        <a:lnTo>
                          <a:pt x="18787" y="-84"/>
                        </a:lnTo>
                        <a:lnTo>
                          <a:pt x="19865" y="6937"/>
                        </a:lnTo>
                        <a:lnTo>
                          <a:pt x="12844" y="8014"/>
                        </a:lnTo>
                        <a:lnTo>
                          <a:pt x="14441" y="5838"/>
                        </a:lnTo>
                        <a:close/>
                      </a:path>
                    </a:pathLst>
                  </a:custGeom>
                  <a:gradFill rotWithShape="1">
                    <a:gsLst>
                      <a:gs pos="0">
                        <a:srgbClr val="00B050"/>
                      </a:gs>
                      <a:gs pos="100000">
                        <a:srgbClr val="00B0F0"/>
                      </a:gs>
                    </a:gsLst>
                    <a:lin ang="0" scaled="1"/>
                  </a:gradFill>
                  <a:ln w="19050">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GB"/>
                  </a:p>
                </p:txBody>
              </p:sp>
              <p:grpSp>
                <p:nvGrpSpPr>
                  <p:cNvPr id="30" name="Group 31"/>
                  <p:cNvGrpSpPr>
                    <a:grpSpLocks/>
                  </p:cNvGrpSpPr>
                  <p:nvPr/>
                </p:nvGrpSpPr>
                <p:grpSpPr bwMode="auto">
                  <a:xfrm>
                    <a:off x="6219" y="3817"/>
                    <a:ext cx="4271" cy="4661"/>
                    <a:chOff x="6219" y="3817"/>
                    <a:chExt cx="4271" cy="4661"/>
                  </a:xfrm>
                </p:grpSpPr>
                <p:sp>
                  <p:nvSpPr>
                    <p:cNvPr id="31" name="AutoShape 32"/>
                    <p:cNvSpPr>
                      <a:spLocks noChangeArrowheads="1"/>
                    </p:cNvSpPr>
                    <p:nvPr/>
                  </p:nvSpPr>
                  <p:spPr bwMode="auto">
                    <a:xfrm rot="3370115">
                      <a:off x="6331" y="3746"/>
                      <a:ext cx="3958" cy="4182"/>
                    </a:xfrm>
                    <a:custGeom>
                      <a:avLst/>
                      <a:gdLst>
                        <a:gd name="G0" fmla="+- -3520735 0 0"/>
                        <a:gd name="G1" fmla="+- -9666729 0 0"/>
                        <a:gd name="G2" fmla="+- -3520735 0 -9666729"/>
                        <a:gd name="G3" fmla="+- 10800 0 0"/>
                        <a:gd name="G4" fmla="+- 0 0 -3520735"/>
                        <a:gd name="T0" fmla="*/ 360 256 1"/>
                        <a:gd name="T1" fmla="*/ 0 256 1"/>
                        <a:gd name="G5" fmla="+- G2 T0 T1"/>
                        <a:gd name="G6" fmla="?: G2 G2 G5"/>
                        <a:gd name="G7" fmla="+- 0 0 G6"/>
                        <a:gd name="G8" fmla="+- 6155 0 0"/>
                        <a:gd name="G9" fmla="+- 0 0 -9666729"/>
                        <a:gd name="G10" fmla="+- 6155 0 2700"/>
                        <a:gd name="G11" fmla="cos G10 -3520735"/>
                        <a:gd name="G12" fmla="sin G10 -3520735"/>
                        <a:gd name="G13" fmla="cos 13500 -3520735"/>
                        <a:gd name="G14" fmla="sin 13500 -3520735"/>
                        <a:gd name="G15" fmla="+- G11 10800 0"/>
                        <a:gd name="G16" fmla="+- G12 10800 0"/>
                        <a:gd name="G17" fmla="+- G13 10800 0"/>
                        <a:gd name="G18" fmla="+- G14 10800 0"/>
                        <a:gd name="G19" fmla="*/ 6155 1 2"/>
                        <a:gd name="G20" fmla="+- G19 5400 0"/>
                        <a:gd name="G21" fmla="cos G20 -3520735"/>
                        <a:gd name="G22" fmla="sin G20 -3520735"/>
                        <a:gd name="G23" fmla="+- G21 10800 0"/>
                        <a:gd name="G24" fmla="+- G12 G23 G22"/>
                        <a:gd name="G25" fmla="+- G22 G23 G11"/>
                        <a:gd name="G26" fmla="cos 10800 -3520735"/>
                        <a:gd name="G27" fmla="sin 10800 -3520735"/>
                        <a:gd name="G28" fmla="cos 6155 -3520735"/>
                        <a:gd name="G29" fmla="sin 6155 -3520735"/>
                        <a:gd name="G30" fmla="+- G26 10800 0"/>
                        <a:gd name="G31" fmla="+- G27 10800 0"/>
                        <a:gd name="G32" fmla="+- G28 10800 0"/>
                        <a:gd name="G33" fmla="+- G29 10800 0"/>
                        <a:gd name="G34" fmla="+- G19 5400 0"/>
                        <a:gd name="G35" fmla="cos G34 -9666729"/>
                        <a:gd name="G36" fmla="sin G34 -9666729"/>
                        <a:gd name="G37" fmla="+/ -9666729 -3520735 2"/>
                        <a:gd name="T2" fmla="*/ 180 256 1"/>
                        <a:gd name="T3" fmla="*/ 0 256 1"/>
                        <a:gd name="G38" fmla="+- G37 T2 T3"/>
                        <a:gd name="G39" fmla="?: G2 G37 G38"/>
                        <a:gd name="G40" fmla="cos 10800 G39"/>
                        <a:gd name="G41" fmla="sin 10800 G39"/>
                        <a:gd name="G42" fmla="cos 6155 G39"/>
                        <a:gd name="G43" fmla="sin 6155 G39"/>
                        <a:gd name="G44" fmla="+- G40 10800 0"/>
                        <a:gd name="G45" fmla="+- G41 10800 0"/>
                        <a:gd name="G46" fmla="+- G42 10800 0"/>
                        <a:gd name="G47" fmla="+- G43 10800 0"/>
                        <a:gd name="G48" fmla="+- G35 10800 0"/>
                        <a:gd name="G49" fmla="+- G36 10800 0"/>
                        <a:gd name="T4" fmla="*/ 8811 w 21600"/>
                        <a:gd name="T5" fmla="*/ 184 h 21600"/>
                        <a:gd name="T6" fmla="*/ 3649 w 21600"/>
                        <a:gd name="T7" fmla="*/ 6245 h 21600"/>
                        <a:gd name="T8" fmla="*/ 9666 w 21600"/>
                        <a:gd name="T9" fmla="*/ 4750 h 21600"/>
                        <a:gd name="T10" fmla="*/ 18787 w 21600"/>
                        <a:gd name="T11" fmla="*/ -84 h 21600"/>
                        <a:gd name="T12" fmla="*/ 19865 w 21600"/>
                        <a:gd name="T13" fmla="*/ 6937 h 21600"/>
                        <a:gd name="T14" fmla="*/ 12844 w 21600"/>
                        <a:gd name="T15" fmla="*/ 8014 h 21600"/>
                        <a:gd name="T16" fmla="*/ 3163 w 21600"/>
                        <a:gd name="T17" fmla="*/ 3163 h 21600"/>
                        <a:gd name="T18" fmla="*/ 18437 w 21600"/>
                        <a:gd name="T19" fmla="*/ 18437 h 21600"/>
                      </a:gdLst>
                      <a:ahLst/>
                      <a:cxnLst>
                        <a:cxn ang="0">
                          <a:pos x="T4" y="T5"/>
                        </a:cxn>
                        <a:cxn ang="0">
                          <a:pos x="T6" y="T7"/>
                        </a:cxn>
                        <a:cxn ang="0">
                          <a:pos x="T8" y="T9"/>
                        </a:cxn>
                        <a:cxn ang="0">
                          <a:pos x="T10" y="T11"/>
                        </a:cxn>
                        <a:cxn ang="0">
                          <a:pos x="T12" y="T13"/>
                        </a:cxn>
                        <a:cxn ang="0">
                          <a:pos x="T14" y="T15"/>
                        </a:cxn>
                      </a:cxnLst>
                      <a:rect l="T16" t="T17" r="T18" b="T19"/>
                      <a:pathLst>
                        <a:path w="21600" h="21600">
                          <a:moveTo>
                            <a:pt x="14441" y="5838"/>
                          </a:moveTo>
                          <a:cubicBezTo>
                            <a:pt x="13385" y="5062"/>
                            <a:pt x="12110" y="4645"/>
                            <a:pt x="10800" y="4645"/>
                          </a:cubicBezTo>
                          <a:cubicBezTo>
                            <a:pt x="8696" y="4645"/>
                            <a:pt x="6738" y="5719"/>
                            <a:pt x="5608" y="7493"/>
                          </a:cubicBezTo>
                          <a:lnTo>
                            <a:pt x="1691" y="4997"/>
                          </a:lnTo>
                          <a:cubicBezTo>
                            <a:pt x="3674" y="1884"/>
                            <a:pt x="7109" y="0"/>
                            <a:pt x="10800" y="0"/>
                          </a:cubicBezTo>
                          <a:cubicBezTo>
                            <a:pt x="13098" y="0"/>
                            <a:pt x="15337" y="733"/>
                            <a:pt x="17190" y="2093"/>
                          </a:cubicBezTo>
                          <a:lnTo>
                            <a:pt x="18787" y="-84"/>
                          </a:lnTo>
                          <a:lnTo>
                            <a:pt x="19865" y="6937"/>
                          </a:lnTo>
                          <a:lnTo>
                            <a:pt x="12844" y="8014"/>
                          </a:lnTo>
                          <a:lnTo>
                            <a:pt x="14441" y="5838"/>
                          </a:lnTo>
                          <a:close/>
                        </a:path>
                      </a:pathLst>
                    </a:custGeom>
                    <a:gradFill rotWithShape="1">
                      <a:gsLst>
                        <a:gs pos="0">
                          <a:srgbClr val="FF0000"/>
                        </a:gs>
                        <a:gs pos="100000">
                          <a:srgbClr val="00B050"/>
                        </a:gs>
                      </a:gsLst>
                      <a:lin ang="0" scaled="1"/>
                    </a:gradFill>
                    <a:ln w="19050">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GB"/>
                    </a:p>
                  </p:txBody>
                </p:sp>
                <p:sp>
                  <p:nvSpPr>
                    <p:cNvPr id="32" name="AutoShape 33"/>
                    <p:cNvSpPr>
                      <a:spLocks noChangeArrowheads="1"/>
                    </p:cNvSpPr>
                    <p:nvPr/>
                  </p:nvSpPr>
                  <p:spPr bwMode="auto">
                    <a:xfrm rot="-23651268">
                      <a:off x="6391" y="3817"/>
                      <a:ext cx="3958" cy="4182"/>
                    </a:xfrm>
                    <a:custGeom>
                      <a:avLst/>
                      <a:gdLst>
                        <a:gd name="G0" fmla="+- -3520735 0 0"/>
                        <a:gd name="G1" fmla="+- -9666729 0 0"/>
                        <a:gd name="G2" fmla="+- -3520735 0 -9666729"/>
                        <a:gd name="G3" fmla="+- 10800 0 0"/>
                        <a:gd name="G4" fmla="+- 0 0 -3520735"/>
                        <a:gd name="T0" fmla="*/ 360 256 1"/>
                        <a:gd name="T1" fmla="*/ 0 256 1"/>
                        <a:gd name="G5" fmla="+- G2 T0 T1"/>
                        <a:gd name="G6" fmla="?: G2 G2 G5"/>
                        <a:gd name="G7" fmla="+- 0 0 G6"/>
                        <a:gd name="G8" fmla="+- 6155 0 0"/>
                        <a:gd name="G9" fmla="+- 0 0 -9666729"/>
                        <a:gd name="G10" fmla="+- 6155 0 2700"/>
                        <a:gd name="G11" fmla="cos G10 -3520735"/>
                        <a:gd name="G12" fmla="sin G10 -3520735"/>
                        <a:gd name="G13" fmla="cos 13500 -3520735"/>
                        <a:gd name="G14" fmla="sin 13500 -3520735"/>
                        <a:gd name="G15" fmla="+- G11 10800 0"/>
                        <a:gd name="G16" fmla="+- G12 10800 0"/>
                        <a:gd name="G17" fmla="+- G13 10800 0"/>
                        <a:gd name="G18" fmla="+- G14 10800 0"/>
                        <a:gd name="G19" fmla="*/ 6155 1 2"/>
                        <a:gd name="G20" fmla="+- G19 5400 0"/>
                        <a:gd name="G21" fmla="cos G20 -3520735"/>
                        <a:gd name="G22" fmla="sin G20 -3520735"/>
                        <a:gd name="G23" fmla="+- G21 10800 0"/>
                        <a:gd name="G24" fmla="+- G12 G23 G22"/>
                        <a:gd name="G25" fmla="+- G22 G23 G11"/>
                        <a:gd name="G26" fmla="cos 10800 -3520735"/>
                        <a:gd name="G27" fmla="sin 10800 -3520735"/>
                        <a:gd name="G28" fmla="cos 6155 -3520735"/>
                        <a:gd name="G29" fmla="sin 6155 -3520735"/>
                        <a:gd name="G30" fmla="+- G26 10800 0"/>
                        <a:gd name="G31" fmla="+- G27 10800 0"/>
                        <a:gd name="G32" fmla="+- G28 10800 0"/>
                        <a:gd name="G33" fmla="+- G29 10800 0"/>
                        <a:gd name="G34" fmla="+- G19 5400 0"/>
                        <a:gd name="G35" fmla="cos G34 -9666729"/>
                        <a:gd name="G36" fmla="sin G34 -9666729"/>
                        <a:gd name="G37" fmla="+/ -9666729 -3520735 2"/>
                        <a:gd name="T2" fmla="*/ 180 256 1"/>
                        <a:gd name="T3" fmla="*/ 0 256 1"/>
                        <a:gd name="G38" fmla="+- G37 T2 T3"/>
                        <a:gd name="G39" fmla="?: G2 G37 G38"/>
                        <a:gd name="G40" fmla="cos 10800 G39"/>
                        <a:gd name="G41" fmla="sin 10800 G39"/>
                        <a:gd name="G42" fmla="cos 6155 G39"/>
                        <a:gd name="G43" fmla="sin 6155 G39"/>
                        <a:gd name="G44" fmla="+- G40 10800 0"/>
                        <a:gd name="G45" fmla="+- G41 10800 0"/>
                        <a:gd name="G46" fmla="+- G42 10800 0"/>
                        <a:gd name="G47" fmla="+- G43 10800 0"/>
                        <a:gd name="G48" fmla="+- G35 10800 0"/>
                        <a:gd name="G49" fmla="+- G36 10800 0"/>
                        <a:gd name="T4" fmla="*/ 8811 w 21600"/>
                        <a:gd name="T5" fmla="*/ 184 h 21600"/>
                        <a:gd name="T6" fmla="*/ 3649 w 21600"/>
                        <a:gd name="T7" fmla="*/ 6245 h 21600"/>
                        <a:gd name="T8" fmla="*/ 9666 w 21600"/>
                        <a:gd name="T9" fmla="*/ 4750 h 21600"/>
                        <a:gd name="T10" fmla="*/ 18787 w 21600"/>
                        <a:gd name="T11" fmla="*/ -84 h 21600"/>
                        <a:gd name="T12" fmla="*/ 19865 w 21600"/>
                        <a:gd name="T13" fmla="*/ 6937 h 21600"/>
                        <a:gd name="T14" fmla="*/ 12844 w 21600"/>
                        <a:gd name="T15" fmla="*/ 8014 h 21600"/>
                        <a:gd name="T16" fmla="*/ 3163 w 21600"/>
                        <a:gd name="T17" fmla="*/ 3163 h 21600"/>
                        <a:gd name="T18" fmla="*/ 18437 w 21600"/>
                        <a:gd name="T19" fmla="*/ 18437 h 21600"/>
                      </a:gdLst>
                      <a:ahLst/>
                      <a:cxnLst>
                        <a:cxn ang="0">
                          <a:pos x="T4" y="T5"/>
                        </a:cxn>
                        <a:cxn ang="0">
                          <a:pos x="T6" y="T7"/>
                        </a:cxn>
                        <a:cxn ang="0">
                          <a:pos x="T8" y="T9"/>
                        </a:cxn>
                        <a:cxn ang="0">
                          <a:pos x="T10" y="T11"/>
                        </a:cxn>
                        <a:cxn ang="0">
                          <a:pos x="T12" y="T13"/>
                        </a:cxn>
                        <a:cxn ang="0">
                          <a:pos x="T14" y="T15"/>
                        </a:cxn>
                      </a:cxnLst>
                      <a:rect l="T16" t="T17" r="T18" b="T19"/>
                      <a:pathLst>
                        <a:path w="21600" h="21600">
                          <a:moveTo>
                            <a:pt x="14441" y="5838"/>
                          </a:moveTo>
                          <a:cubicBezTo>
                            <a:pt x="13385" y="5062"/>
                            <a:pt x="12110" y="4645"/>
                            <a:pt x="10800" y="4645"/>
                          </a:cubicBezTo>
                          <a:cubicBezTo>
                            <a:pt x="8696" y="4645"/>
                            <a:pt x="6738" y="5719"/>
                            <a:pt x="5608" y="7493"/>
                          </a:cubicBezTo>
                          <a:lnTo>
                            <a:pt x="1691" y="4997"/>
                          </a:lnTo>
                          <a:cubicBezTo>
                            <a:pt x="3674" y="1884"/>
                            <a:pt x="7109" y="0"/>
                            <a:pt x="10800" y="0"/>
                          </a:cubicBezTo>
                          <a:cubicBezTo>
                            <a:pt x="13098" y="0"/>
                            <a:pt x="15337" y="733"/>
                            <a:pt x="17190" y="2093"/>
                          </a:cubicBezTo>
                          <a:lnTo>
                            <a:pt x="18787" y="-84"/>
                          </a:lnTo>
                          <a:lnTo>
                            <a:pt x="19865" y="6937"/>
                          </a:lnTo>
                          <a:lnTo>
                            <a:pt x="12844" y="8014"/>
                          </a:lnTo>
                          <a:lnTo>
                            <a:pt x="14441" y="5838"/>
                          </a:lnTo>
                          <a:close/>
                        </a:path>
                      </a:pathLst>
                    </a:custGeom>
                    <a:gradFill rotWithShape="1">
                      <a:gsLst>
                        <a:gs pos="0">
                          <a:srgbClr val="B2A1C7"/>
                        </a:gs>
                        <a:gs pos="100000">
                          <a:srgbClr val="FF0000"/>
                        </a:gs>
                      </a:gsLst>
                      <a:lin ang="0" scaled="1"/>
                    </a:gradFill>
                    <a:ln w="19050">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GB"/>
                    </a:p>
                  </p:txBody>
                </p:sp>
                <p:sp>
                  <p:nvSpPr>
                    <p:cNvPr id="33" name="AutoShape 34"/>
                    <p:cNvSpPr>
                      <a:spLocks noChangeArrowheads="1"/>
                    </p:cNvSpPr>
                    <p:nvPr/>
                  </p:nvSpPr>
                  <p:spPr bwMode="auto">
                    <a:xfrm rot="-29084141">
                      <a:off x="6420" y="3842"/>
                      <a:ext cx="3958" cy="4182"/>
                    </a:xfrm>
                    <a:custGeom>
                      <a:avLst/>
                      <a:gdLst>
                        <a:gd name="G0" fmla="+- -3520735 0 0"/>
                        <a:gd name="G1" fmla="+- -9666729 0 0"/>
                        <a:gd name="G2" fmla="+- -3520735 0 -9666729"/>
                        <a:gd name="G3" fmla="+- 10800 0 0"/>
                        <a:gd name="G4" fmla="+- 0 0 -3520735"/>
                        <a:gd name="T0" fmla="*/ 360 256 1"/>
                        <a:gd name="T1" fmla="*/ 0 256 1"/>
                        <a:gd name="G5" fmla="+- G2 T0 T1"/>
                        <a:gd name="G6" fmla="?: G2 G2 G5"/>
                        <a:gd name="G7" fmla="+- 0 0 G6"/>
                        <a:gd name="G8" fmla="+- 6155 0 0"/>
                        <a:gd name="G9" fmla="+- 0 0 -9666729"/>
                        <a:gd name="G10" fmla="+- 6155 0 2700"/>
                        <a:gd name="G11" fmla="cos G10 -3520735"/>
                        <a:gd name="G12" fmla="sin G10 -3520735"/>
                        <a:gd name="G13" fmla="cos 13500 -3520735"/>
                        <a:gd name="G14" fmla="sin 13500 -3520735"/>
                        <a:gd name="G15" fmla="+- G11 10800 0"/>
                        <a:gd name="G16" fmla="+- G12 10800 0"/>
                        <a:gd name="G17" fmla="+- G13 10800 0"/>
                        <a:gd name="G18" fmla="+- G14 10800 0"/>
                        <a:gd name="G19" fmla="*/ 6155 1 2"/>
                        <a:gd name="G20" fmla="+- G19 5400 0"/>
                        <a:gd name="G21" fmla="cos G20 -3520735"/>
                        <a:gd name="G22" fmla="sin G20 -3520735"/>
                        <a:gd name="G23" fmla="+- G21 10800 0"/>
                        <a:gd name="G24" fmla="+- G12 G23 G22"/>
                        <a:gd name="G25" fmla="+- G22 G23 G11"/>
                        <a:gd name="G26" fmla="cos 10800 -3520735"/>
                        <a:gd name="G27" fmla="sin 10800 -3520735"/>
                        <a:gd name="G28" fmla="cos 6155 -3520735"/>
                        <a:gd name="G29" fmla="sin 6155 -3520735"/>
                        <a:gd name="G30" fmla="+- G26 10800 0"/>
                        <a:gd name="G31" fmla="+- G27 10800 0"/>
                        <a:gd name="G32" fmla="+- G28 10800 0"/>
                        <a:gd name="G33" fmla="+- G29 10800 0"/>
                        <a:gd name="G34" fmla="+- G19 5400 0"/>
                        <a:gd name="G35" fmla="cos G34 -9666729"/>
                        <a:gd name="G36" fmla="sin G34 -9666729"/>
                        <a:gd name="G37" fmla="+/ -9666729 -3520735 2"/>
                        <a:gd name="T2" fmla="*/ 180 256 1"/>
                        <a:gd name="T3" fmla="*/ 0 256 1"/>
                        <a:gd name="G38" fmla="+- G37 T2 T3"/>
                        <a:gd name="G39" fmla="?: G2 G37 G38"/>
                        <a:gd name="G40" fmla="cos 10800 G39"/>
                        <a:gd name="G41" fmla="sin 10800 G39"/>
                        <a:gd name="G42" fmla="cos 6155 G39"/>
                        <a:gd name="G43" fmla="sin 6155 G39"/>
                        <a:gd name="G44" fmla="+- G40 10800 0"/>
                        <a:gd name="G45" fmla="+- G41 10800 0"/>
                        <a:gd name="G46" fmla="+- G42 10800 0"/>
                        <a:gd name="G47" fmla="+- G43 10800 0"/>
                        <a:gd name="G48" fmla="+- G35 10800 0"/>
                        <a:gd name="G49" fmla="+- G36 10800 0"/>
                        <a:gd name="T4" fmla="*/ 8811 w 21600"/>
                        <a:gd name="T5" fmla="*/ 184 h 21600"/>
                        <a:gd name="T6" fmla="*/ 3649 w 21600"/>
                        <a:gd name="T7" fmla="*/ 6245 h 21600"/>
                        <a:gd name="T8" fmla="*/ 9666 w 21600"/>
                        <a:gd name="T9" fmla="*/ 4750 h 21600"/>
                        <a:gd name="T10" fmla="*/ 18787 w 21600"/>
                        <a:gd name="T11" fmla="*/ -84 h 21600"/>
                        <a:gd name="T12" fmla="*/ 19865 w 21600"/>
                        <a:gd name="T13" fmla="*/ 6937 h 21600"/>
                        <a:gd name="T14" fmla="*/ 12844 w 21600"/>
                        <a:gd name="T15" fmla="*/ 8014 h 21600"/>
                        <a:gd name="T16" fmla="*/ 3163 w 21600"/>
                        <a:gd name="T17" fmla="*/ 3163 h 21600"/>
                        <a:gd name="T18" fmla="*/ 18437 w 21600"/>
                        <a:gd name="T19" fmla="*/ 18437 h 21600"/>
                      </a:gdLst>
                      <a:ahLst/>
                      <a:cxnLst>
                        <a:cxn ang="0">
                          <a:pos x="T4" y="T5"/>
                        </a:cxn>
                        <a:cxn ang="0">
                          <a:pos x="T6" y="T7"/>
                        </a:cxn>
                        <a:cxn ang="0">
                          <a:pos x="T8" y="T9"/>
                        </a:cxn>
                        <a:cxn ang="0">
                          <a:pos x="T10" y="T11"/>
                        </a:cxn>
                        <a:cxn ang="0">
                          <a:pos x="T12" y="T13"/>
                        </a:cxn>
                        <a:cxn ang="0">
                          <a:pos x="T14" y="T15"/>
                        </a:cxn>
                      </a:cxnLst>
                      <a:rect l="T16" t="T17" r="T18" b="T19"/>
                      <a:pathLst>
                        <a:path w="21600" h="21600">
                          <a:moveTo>
                            <a:pt x="14441" y="5838"/>
                          </a:moveTo>
                          <a:cubicBezTo>
                            <a:pt x="13385" y="5062"/>
                            <a:pt x="12110" y="4645"/>
                            <a:pt x="10800" y="4645"/>
                          </a:cubicBezTo>
                          <a:cubicBezTo>
                            <a:pt x="8696" y="4645"/>
                            <a:pt x="6738" y="5719"/>
                            <a:pt x="5608" y="7493"/>
                          </a:cubicBezTo>
                          <a:lnTo>
                            <a:pt x="1691" y="4997"/>
                          </a:lnTo>
                          <a:cubicBezTo>
                            <a:pt x="3674" y="1884"/>
                            <a:pt x="7109" y="0"/>
                            <a:pt x="10800" y="0"/>
                          </a:cubicBezTo>
                          <a:cubicBezTo>
                            <a:pt x="13098" y="0"/>
                            <a:pt x="15337" y="733"/>
                            <a:pt x="17190" y="2093"/>
                          </a:cubicBezTo>
                          <a:lnTo>
                            <a:pt x="18787" y="-84"/>
                          </a:lnTo>
                          <a:lnTo>
                            <a:pt x="19865" y="6937"/>
                          </a:lnTo>
                          <a:lnTo>
                            <a:pt x="12844" y="8014"/>
                          </a:lnTo>
                          <a:lnTo>
                            <a:pt x="14441" y="5838"/>
                          </a:lnTo>
                          <a:close/>
                        </a:path>
                      </a:pathLst>
                    </a:custGeom>
                    <a:gradFill rotWithShape="1">
                      <a:gsLst>
                        <a:gs pos="0">
                          <a:srgbClr val="00B0F0"/>
                        </a:gs>
                        <a:gs pos="100000">
                          <a:srgbClr val="B2A1C7"/>
                        </a:gs>
                      </a:gsLst>
                      <a:lin ang="0" scaled="1"/>
                    </a:gradFill>
                    <a:ln w="19050">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GB"/>
                    </a:p>
                  </p:txBody>
                </p:sp>
                <p:sp>
                  <p:nvSpPr>
                    <p:cNvPr id="34" name="WordArt 35"/>
                    <p:cNvSpPr>
                      <a:spLocks noChangeArrowheads="1" noChangeShapeType="1" noTextEdit="1"/>
                    </p:cNvSpPr>
                    <p:nvPr/>
                  </p:nvSpPr>
                  <p:spPr bwMode="auto">
                    <a:xfrm rot="-1723048">
                      <a:off x="7166" y="4381"/>
                      <a:ext cx="1476" cy="924"/>
                    </a:xfrm>
                    <a:prstGeom prst="rect">
                      <a:avLst/>
                    </a:prstGeom>
                    <a:extLst>
                      <a:ext uri="{AF507438-7753-43E0-B8FC-AC1667EBCBE1}">
                        <a14:hiddenEffects xmlns:a14="http://schemas.microsoft.com/office/drawing/2010/main">
                          <a:effectLst/>
                        </a14:hiddenEffects>
                      </a:ext>
                    </a:extLst>
                  </p:spPr>
                  <p:txBody>
                    <a:bodyPr wrap="none" fromWordArt="1">
                      <a:prstTxWarp prst="textArchUp">
                        <a:avLst>
                          <a:gd name="adj" fmla="val 11521730"/>
                        </a:avLst>
                      </a:prstTxWarp>
                    </a:bodyPr>
                    <a:lstStyle/>
                    <a:p>
                      <a:pPr algn="ctr" rtl="0">
                        <a:buNone/>
                      </a:pPr>
                      <a:r>
                        <a:rPr lang="en-GB" sz="3600" kern="10" spc="0" dirty="0">
                          <a:ln w="9525">
                            <a:solidFill>
                              <a:srgbClr val="000000"/>
                            </a:solidFill>
                            <a:round/>
                            <a:headEnd/>
                            <a:tailEnd/>
                          </a:ln>
                          <a:solidFill>
                            <a:srgbClr val="000000"/>
                          </a:solidFill>
                          <a:effectLst/>
                          <a:latin typeface="Arial Black"/>
                        </a:rPr>
                        <a:t>Assess</a:t>
                      </a:r>
                    </a:p>
                  </p:txBody>
                </p:sp>
                <p:sp>
                  <p:nvSpPr>
                    <p:cNvPr id="35" name="WordArt 36"/>
                    <p:cNvSpPr>
                      <a:spLocks noChangeArrowheads="1" noChangeShapeType="1" noTextEdit="1"/>
                    </p:cNvSpPr>
                    <p:nvPr/>
                  </p:nvSpPr>
                  <p:spPr bwMode="auto">
                    <a:xfrm rot="3874958">
                      <a:off x="8864" y="4922"/>
                      <a:ext cx="1160" cy="726"/>
                    </a:xfrm>
                    <a:prstGeom prst="rect">
                      <a:avLst/>
                    </a:prstGeom>
                    <a:extLst>
                      <a:ext uri="{AF507438-7753-43E0-B8FC-AC1667EBCBE1}">
                        <a14:hiddenEffects xmlns:a14="http://schemas.microsoft.com/office/drawing/2010/main">
                          <a:effectLst/>
                        </a14:hiddenEffects>
                      </a:ext>
                    </a:extLst>
                  </p:spPr>
                  <p:txBody>
                    <a:bodyPr wrap="none" fromWordArt="1">
                      <a:prstTxWarp prst="textArchUp">
                        <a:avLst>
                          <a:gd name="adj" fmla="val 11521558"/>
                        </a:avLst>
                      </a:prstTxWarp>
                    </a:bodyPr>
                    <a:lstStyle/>
                    <a:p>
                      <a:pPr algn="ctr" rtl="0">
                        <a:buNone/>
                      </a:pPr>
                      <a:r>
                        <a:rPr lang="en-GB" sz="3600" kern="10" spc="0" dirty="0">
                          <a:ln w="9525">
                            <a:solidFill>
                              <a:srgbClr val="000000"/>
                            </a:solidFill>
                            <a:round/>
                            <a:headEnd/>
                            <a:tailEnd/>
                          </a:ln>
                          <a:solidFill>
                            <a:srgbClr val="000000"/>
                          </a:solidFill>
                          <a:effectLst/>
                          <a:latin typeface="Arial Black"/>
                        </a:rPr>
                        <a:t>Plan</a:t>
                      </a:r>
                    </a:p>
                  </p:txBody>
                </p:sp>
                <p:sp>
                  <p:nvSpPr>
                    <p:cNvPr id="36" name="WordArt 37"/>
                    <p:cNvSpPr>
                      <a:spLocks noChangeArrowheads="1" noChangeShapeType="1" noTextEdit="1"/>
                    </p:cNvSpPr>
                    <p:nvPr/>
                  </p:nvSpPr>
                  <p:spPr bwMode="auto">
                    <a:xfrm rot="8930439">
                      <a:off x="8786" y="6967"/>
                      <a:ext cx="559" cy="350"/>
                    </a:xfrm>
                    <a:prstGeom prst="rect">
                      <a:avLst/>
                    </a:prstGeom>
                    <a:extLst>
                      <a:ext uri="{AF507438-7753-43E0-B8FC-AC1667EBCBE1}">
                        <a14:hiddenEffects xmlns:a14="http://schemas.microsoft.com/office/drawing/2010/main">
                          <a:effectLst/>
                        </a14:hiddenEffects>
                      </a:ext>
                    </a:extLst>
                  </p:spPr>
                  <p:txBody>
                    <a:bodyPr wrap="none" fromWordArt="1">
                      <a:prstTxWarp prst="textArchUp">
                        <a:avLst>
                          <a:gd name="adj" fmla="val 11521844"/>
                        </a:avLst>
                      </a:prstTxWarp>
                    </a:bodyPr>
                    <a:lstStyle/>
                    <a:p>
                      <a:pPr algn="ctr" rtl="0">
                        <a:buNone/>
                      </a:pPr>
                      <a:r>
                        <a:rPr lang="en-GB" sz="3600" kern="10" spc="0" dirty="0">
                          <a:ln w="9525">
                            <a:solidFill>
                              <a:srgbClr val="000000"/>
                            </a:solidFill>
                            <a:round/>
                            <a:headEnd/>
                            <a:tailEnd/>
                          </a:ln>
                          <a:solidFill>
                            <a:srgbClr val="000000"/>
                          </a:solidFill>
                          <a:effectLst/>
                          <a:latin typeface="Arial Black"/>
                        </a:rPr>
                        <a:t>Do</a:t>
                      </a:r>
                    </a:p>
                  </p:txBody>
                </p:sp>
                <p:sp>
                  <p:nvSpPr>
                    <p:cNvPr id="37" name="WordArt 38"/>
                    <p:cNvSpPr>
                      <a:spLocks noChangeArrowheads="1" noChangeShapeType="1" noTextEdit="1"/>
                    </p:cNvSpPr>
                    <p:nvPr/>
                  </p:nvSpPr>
                  <p:spPr bwMode="auto">
                    <a:xfrm rot="14214046">
                      <a:off x="6572" y="5923"/>
                      <a:ext cx="1476" cy="924"/>
                    </a:xfrm>
                    <a:prstGeom prst="rect">
                      <a:avLst/>
                    </a:prstGeom>
                    <a:extLst>
                      <a:ext uri="{AF507438-7753-43E0-B8FC-AC1667EBCBE1}">
                        <a14:hiddenEffects xmlns:a14="http://schemas.microsoft.com/office/drawing/2010/main">
                          <a:effectLst/>
                        </a14:hiddenEffects>
                      </a:ext>
                    </a:extLst>
                  </p:spPr>
                  <p:txBody>
                    <a:bodyPr wrap="none" fromWordArt="1">
                      <a:prstTxWarp prst="textArchUp">
                        <a:avLst>
                          <a:gd name="adj" fmla="val 11521730"/>
                        </a:avLst>
                      </a:prstTxWarp>
                    </a:bodyPr>
                    <a:lstStyle/>
                    <a:p>
                      <a:pPr algn="ctr" rtl="0">
                        <a:buNone/>
                      </a:pPr>
                      <a:r>
                        <a:rPr lang="en-GB" sz="3600" kern="10" spc="0" dirty="0">
                          <a:ln w="9525">
                            <a:solidFill>
                              <a:srgbClr val="000000"/>
                            </a:solidFill>
                            <a:round/>
                            <a:headEnd/>
                            <a:tailEnd/>
                          </a:ln>
                          <a:solidFill>
                            <a:srgbClr val="000000"/>
                          </a:solidFill>
                          <a:effectLst/>
                          <a:latin typeface="Arial Black"/>
                        </a:rPr>
                        <a:t>Review</a:t>
                      </a:r>
                    </a:p>
                  </p:txBody>
                </p:sp>
                <p:sp>
                  <p:nvSpPr>
                    <p:cNvPr id="38" name="AutoShape 39"/>
                    <p:cNvSpPr>
                      <a:spLocks noChangeArrowheads="1"/>
                    </p:cNvSpPr>
                    <p:nvPr/>
                  </p:nvSpPr>
                  <p:spPr bwMode="auto">
                    <a:xfrm rot="16200000">
                      <a:off x="6986" y="7027"/>
                      <a:ext cx="1940" cy="962"/>
                    </a:xfrm>
                    <a:prstGeom prst="triangle">
                      <a:avLst>
                        <a:gd name="adj" fmla="val 52866"/>
                      </a:avLst>
                    </a:prstGeom>
                    <a:solidFill>
                      <a:srgbClr val="00B0F0"/>
                    </a:solidFill>
                    <a:ln w="9525" algn="ctr">
                      <a:solidFill>
                        <a:srgbClr val="00B0F0"/>
                      </a:solidFill>
                      <a:miter lim="800000"/>
                      <a:headEnd/>
                      <a:tailEnd/>
                    </a:ln>
                    <a:effectLst/>
                    <a:extLst>
                      <a:ext uri="{AF507438-7753-43E0-B8FC-AC1667EBCBE1}">
                        <a14:hiddenEffects xmlns:a14="http://schemas.microsoft.com/office/drawing/2010/main">
                          <a:effectLst>
                            <a:outerShdw dist="107763" dir="2700000" algn="ctr" rotWithShape="0">
                              <a:srgbClr val="7030A0">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en-GB"/>
                    </a:p>
                  </p:txBody>
                </p:sp>
              </p:grpSp>
            </p:grpSp>
            <p:cxnSp>
              <p:nvCxnSpPr>
                <p:cNvPr id="1064" name="AutoShape 40"/>
                <p:cNvCxnSpPr>
                  <a:cxnSpLocks noChangeShapeType="1"/>
                </p:cNvCxnSpPr>
                <p:nvPr/>
              </p:nvCxnSpPr>
              <p:spPr bwMode="auto">
                <a:xfrm flipV="1">
                  <a:off x="5364480" y="4133580"/>
                  <a:ext cx="635" cy="367743"/>
                </a:xfrm>
                <a:prstGeom prst="straightConnector1">
                  <a:avLst/>
                </a:prstGeom>
                <a:noFill/>
                <a:ln w="1905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07763" dir="2700000" algn="ctr" rotWithShape="0">
                          <a:srgbClr val="7030A0">
                            <a:alpha val="50000"/>
                          </a:srgbClr>
                        </a:outerShdw>
                      </a:effectLst>
                    </a14:hiddenEffects>
                  </a:ext>
                </a:extLst>
              </p:spPr>
            </p:cxnSp>
            <p:cxnSp>
              <p:nvCxnSpPr>
                <p:cNvPr id="1065" name="AutoShape 41"/>
                <p:cNvCxnSpPr>
                  <a:cxnSpLocks noChangeShapeType="1"/>
                </p:cNvCxnSpPr>
                <p:nvPr/>
              </p:nvCxnSpPr>
              <p:spPr bwMode="auto">
                <a:xfrm flipH="1" flipV="1">
                  <a:off x="4746625" y="4738229"/>
                  <a:ext cx="617855" cy="662446"/>
                </a:xfrm>
                <a:prstGeom prst="straightConnector1">
                  <a:avLst/>
                </a:prstGeom>
                <a:noFill/>
                <a:ln w="1905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07763" dir="2700000" algn="ctr" rotWithShape="0">
                          <a:srgbClr val="7030A0">
                            <a:alpha val="50000"/>
                          </a:srgbClr>
                        </a:outerShdw>
                      </a:effectLst>
                    </a14:hiddenEffects>
                  </a:ext>
                </a:extLst>
              </p:spPr>
            </p:cxnSp>
            <p:cxnSp>
              <p:nvCxnSpPr>
                <p:cNvPr id="1066" name="AutoShape 42"/>
                <p:cNvCxnSpPr>
                  <a:cxnSpLocks noChangeShapeType="1"/>
                </p:cNvCxnSpPr>
                <p:nvPr/>
              </p:nvCxnSpPr>
              <p:spPr bwMode="auto">
                <a:xfrm flipH="1">
                  <a:off x="4743226" y="4133580"/>
                  <a:ext cx="617220" cy="604649"/>
                </a:xfrm>
                <a:prstGeom prst="straightConnector1">
                  <a:avLst/>
                </a:prstGeom>
                <a:noFill/>
                <a:ln w="1905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07763" dir="2700000" algn="ctr" rotWithShape="0">
                          <a:srgbClr val="7030A0">
                            <a:alpha val="50000"/>
                          </a:srgbClr>
                        </a:outerShdw>
                      </a:effectLst>
                    </a14:hiddenEffects>
                  </a:ext>
                </a:extLst>
              </p:spPr>
            </p:cxnSp>
          </p:grpSp>
          <p:cxnSp>
            <p:nvCxnSpPr>
              <p:cNvPr id="45" name="AutoShape 40"/>
              <p:cNvCxnSpPr>
                <a:cxnSpLocks noChangeShapeType="1"/>
              </p:cNvCxnSpPr>
              <p:nvPr/>
            </p:nvCxnSpPr>
            <p:spPr bwMode="auto">
              <a:xfrm flipV="1">
                <a:off x="5364088" y="5036969"/>
                <a:ext cx="635" cy="367743"/>
              </a:xfrm>
              <a:prstGeom prst="straightConnector1">
                <a:avLst/>
              </a:prstGeom>
              <a:noFill/>
              <a:ln w="1905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07763" dir="2700000" algn="ctr" rotWithShape="0">
                        <a:srgbClr val="7030A0">
                          <a:alpha val="50000"/>
                        </a:srgbClr>
                      </a:outerShdw>
                    </a:effectLst>
                  </a14:hiddenEffects>
                </a:ext>
              </a:extLst>
            </p:spPr>
          </p:cxnSp>
        </p:grpSp>
      </p:grpSp>
      <p:sp>
        <p:nvSpPr>
          <p:cNvPr id="50" name="Text Box 2"/>
          <p:cNvSpPr txBox="1">
            <a:spLocks noChangeArrowheads="1"/>
          </p:cNvSpPr>
          <p:nvPr/>
        </p:nvSpPr>
        <p:spPr bwMode="auto">
          <a:xfrm>
            <a:off x="133350" y="123824"/>
            <a:ext cx="4248152" cy="2995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GB" sz="1000" b="1" dirty="0"/>
              <a:t>What is SEND? (Special Educational Need and Disability)</a:t>
            </a:r>
          </a:p>
          <a:p>
            <a:r>
              <a:rPr lang="en-GB" sz="1000" dirty="0"/>
              <a:t>A pupil has a special educational need where their learning difficulty or disability calls for special educational provision, which is different from or additional to that available to pupils of the same age. </a:t>
            </a:r>
          </a:p>
          <a:p>
            <a:r>
              <a:rPr lang="en-GB" sz="1000" b="1" dirty="0"/>
              <a:t>How do we identify SEND?</a:t>
            </a:r>
            <a:endParaRPr lang="en-GB" sz="1000" dirty="0"/>
          </a:p>
          <a:p>
            <a:r>
              <a:rPr lang="en-GB" sz="1000" dirty="0"/>
              <a:t>We use a range of information about a child including assessment, observation, tracking of progress, views of parents, the voice of the child and advice from professionals to determine if a pupil has a special educational need or disability. </a:t>
            </a:r>
          </a:p>
          <a:p>
            <a:r>
              <a:rPr lang="en-GB" sz="1000" dirty="0"/>
              <a:t> </a:t>
            </a:r>
            <a:r>
              <a:rPr lang="en-GB" sz="1000" b="1" dirty="0"/>
              <a:t>What are the first steps?</a:t>
            </a:r>
            <a:endParaRPr lang="en-GB" sz="1000" dirty="0"/>
          </a:p>
          <a:p>
            <a:r>
              <a:rPr lang="en-GB" sz="1000" dirty="0"/>
              <a:t>If high quality teaching and differentiation are not helping to make enough progress  we will discuss the child’s difficulties with their parent or carer and, with their signed consent, record them on the school’s register of SEND. </a:t>
            </a:r>
          </a:p>
          <a:p>
            <a:r>
              <a:rPr lang="en-GB" sz="1000" dirty="0"/>
              <a:t> </a:t>
            </a:r>
            <a:r>
              <a:rPr lang="en-GB" sz="1000" b="1" dirty="0"/>
              <a:t>What should parents do if they have a concern?</a:t>
            </a:r>
            <a:endParaRPr lang="en-GB" sz="1000" dirty="0"/>
          </a:p>
          <a:p>
            <a:r>
              <a:rPr lang="en-GB" sz="1000" dirty="0"/>
              <a:t>If parents and carers feel that their child may have a special educational need or disability they can discuss this with their child’s teacher or with Miss Moroz,  the school’s Special Educational Needs Coordinator (SENCo) or with  Mrs Skillcorn, the Head Teacher. </a:t>
            </a:r>
          </a:p>
        </p:txBody>
      </p:sp>
      <p:sp>
        <p:nvSpPr>
          <p:cNvPr id="51" name="Text Box 2"/>
          <p:cNvSpPr txBox="1">
            <a:spLocks noChangeArrowheads="1"/>
          </p:cNvSpPr>
          <p:nvPr/>
        </p:nvSpPr>
        <p:spPr bwMode="auto">
          <a:xfrm>
            <a:off x="4695407" y="26829"/>
            <a:ext cx="4248150" cy="30973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171450" lvl="0" indent="-171450"/>
            <a:r>
              <a:rPr lang="en-GB" sz="1000" b="1" dirty="0"/>
              <a:t>How will our school teach and support children with SEND?</a:t>
            </a:r>
          </a:p>
          <a:p>
            <a:pPr marL="171450" lvl="0" indent="-171450"/>
            <a:r>
              <a:rPr lang="en-GB" sz="1000" b="1" dirty="0"/>
              <a:t>      </a:t>
            </a:r>
            <a:r>
              <a:rPr lang="en-GB" sz="1000" dirty="0"/>
              <a:t>Children with SEND are taught in mainstream classes with additional support and provision depending on their individual need. Some Mill Lane pupils with more complex needs, including some those with an EHCP, access our SEN support classes, accessing a modified curriculum tailored to their individual needs, as per the recommendations in their EHCP. </a:t>
            </a:r>
          </a:p>
          <a:p>
            <a:pPr marL="171450" indent="-171450"/>
            <a:r>
              <a:rPr lang="en-GB" sz="1000" b="1" dirty="0"/>
              <a:t>Who will be working with your child? </a:t>
            </a:r>
          </a:p>
          <a:p>
            <a:pPr marL="171450" indent="-171450"/>
            <a:r>
              <a:rPr lang="en-GB" sz="1000" dirty="0"/>
              <a:t>     Qualified teachers and teaching assistants teach children with SEND. Class</a:t>
            </a:r>
          </a:p>
          <a:p>
            <a:pPr marL="171450" indent="-171450"/>
            <a:r>
              <a:rPr lang="en-GB" sz="1000" dirty="0"/>
              <a:t>      teachers are responsible for planning, delivering and evaluating learning for all pupils within their class. Staff work closely together to ensure that children with SEND receive any additional support they require. Some children will work one to one or in a small group with a teacher or teaching assistant for targeted interventions.</a:t>
            </a:r>
          </a:p>
          <a:p>
            <a:pPr marL="171450" indent="-171450"/>
            <a:r>
              <a:rPr lang="en-GB" sz="1000" b="1" dirty="0"/>
              <a:t>What expertise does the school and our staff have in relation to SEND?</a:t>
            </a:r>
          </a:p>
          <a:p>
            <a:pPr marL="171450" indent="-171450"/>
            <a:r>
              <a:rPr lang="en-GB" sz="1000" dirty="0"/>
              <a:t>     Staff have a wealth of training and expertise in supporting children with speech and language and communication needs. We also have extensive experience supporting children with SEMH, cognition and learning and sensory physical needs to flourish in our setting.</a:t>
            </a:r>
            <a:endParaRPr lang="en-GB" sz="1000" b="1" dirty="0"/>
          </a:p>
          <a:p>
            <a:pPr marL="171450" lvl="0" indent="-171450" algn="just"/>
            <a:endParaRPr lang="en-GB" sz="1100" dirty="0"/>
          </a:p>
          <a:p>
            <a:pPr marL="171450" lvl="0" indent="-171450" algn="just"/>
            <a:endParaRPr lang="en-GB" sz="1100" dirty="0"/>
          </a:p>
          <a:p>
            <a:pPr marL="1085850" lvl="2" indent="-171450" algn="just"/>
            <a:endParaRPr lang="en-GB" sz="1100" dirty="0"/>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100" b="0" i="0" u="none" strike="noStrike" cap="none" normalizeH="0" baseline="0" dirty="0">
              <a:ln>
                <a:noFill/>
              </a:ln>
              <a:solidFill>
                <a:schemeClr val="tx1"/>
              </a:solidFill>
              <a:effectLst/>
              <a:latin typeface="Arial" pitchFamily="34" charset="0"/>
              <a:cs typeface="Arial" pitchFamily="34" charset="0"/>
            </a:endParaRPr>
          </a:p>
        </p:txBody>
      </p:sp>
      <p:sp>
        <p:nvSpPr>
          <p:cNvPr id="52" name="Text Box 2"/>
          <p:cNvSpPr txBox="1">
            <a:spLocks noChangeArrowheads="1"/>
          </p:cNvSpPr>
          <p:nvPr/>
        </p:nvSpPr>
        <p:spPr bwMode="auto">
          <a:xfrm>
            <a:off x="98427" y="3565527"/>
            <a:ext cx="3225798" cy="27685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sz="1000" dirty="0"/>
          </a:p>
          <a:p>
            <a:pPr lvl="0"/>
            <a:r>
              <a:rPr lang="en-GB" sz="1000" b="1" dirty="0"/>
              <a:t>Who will be talking with and keeping in touch with the parent or carer and how often?</a:t>
            </a:r>
          </a:p>
          <a:p>
            <a:r>
              <a:rPr lang="en-GB" sz="1000" dirty="0"/>
              <a:t>Every child’s progress is discussed with their parent or carer at termly consultations. Parents are also shown how they can support their child at home. Additional reviews, including Annual Reviews, will be held for with an Education, Health and Care Plan.</a:t>
            </a:r>
          </a:p>
          <a:p>
            <a:pPr marL="0" lvl="1"/>
            <a:r>
              <a:rPr lang="en-GB" sz="1000" b="1" dirty="0"/>
              <a:t>How do we assess and evaluate the provision we have arranged for your child? </a:t>
            </a:r>
          </a:p>
          <a:p>
            <a:r>
              <a:rPr lang="en-GB" sz="1000" dirty="0"/>
              <a:t>All staff working with a child are aware of their targets. Pupils with SEND also have an individual SEN Support Plan. They are changed when they have been achieved. The pupils are aware of their own progress and targets through regular discussions with staff. At Mill Lane we welcome and encourage parents and carers to come into school to talk to relevant staff if they wish to discuss anything about their child.</a:t>
            </a:r>
          </a:p>
          <a:p>
            <a:endParaRPr lang="en-GB" sz="1200" dirty="0"/>
          </a:p>
          <a:p>
            <a:endParaRPr lang="en-GB" sz="1200" dirty="0"/>
          </a:p>
        </p:txBody>
      </p:sp>
      <p:sp>
        <p:nvSpPr>
          <p:cNvPr id="54" name="Text Box 2"/>
          <p:cNvSpPr txBox="1">
            <a:spLocks noChangeArrowheads="1"/>
          </p:cNvSpPr>
          <p:nvPr/>
        </p:nvSpPr>
        <p:spPr bwMode="auto">
          <a:xfrm>
            <a:off x="5313642" y="4426604"/>
            <a:ext cx="4043362" cy="6341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285750" lvl="0" indent="-285750">
              <a:buFont typeface="Arial" panose="020B0604020202020204" pitchFamily="34" charset="0"/>
              <a:buChar char="•"/>
            </a:pPr>
            <a:endParaRPr lang="en-GB" sz="1200" dirty="0"/>
          </a:p>
          <a:p>
            <a:pPr marL="285750" lvl="0" indent="-285750">
              <a:buFont typeface="Arial" panose="020B0604020202020204" pitchFamily="34" charset="0"/>
              <a:buChar char="•"/>
            </a:pPr>
            <a:endParaRPr lang="en-GB" sz="1200" dirty="0"/>
          </a:p>
          <a:p>
            <a:pPr marL="285750" lvl="0" indent="-285750">
              <a:buFont typeface="Arial" panose="020B0604020202020204" pitchFamily="34" charset="0"/>
              <a:buChar char="•"/>
            </a:pPr>
            <a:endParaRPr lang="en-GB" sz="1200" dirty="0"/>
          </a:p>
          <a:p>
            <a:pPr marL="285750" lvl="0" indent="-285750">
              <a:buFont typeface="Arial" panose="020B0604020202020204" pitchFamily="34" charset="0"/>
              <a:buChar char="•"/>
            </a:pPr>
            <a:endParaRPr lang="en-GB" sz="1200" dirty="0"/>
          </a:p>
        </p:txBody>
      </p:sp>
      <p:sp>
        <p:nvSpPr>
          <p:cNvPr id="55" name="Text Box 2"/>
          <p:cNvSpPr txBox="1">
            <a:spLocks noChangeArrowheads="1"/>
          </p:cNvSpPr>
          <p:nvPr/>
        </p:nvSpPr>
        <p:spPr bwMode="auto">
          <a:xfrm>
            <a:off x="5676900" y="3695700"/>
            <a:ext cx="3219449" cy="258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171450" lvl="0" indent="-171450" algn="just"/>
            <a:endParaRPr lang="en-GB" sz="1000" b="1" dirty="0"/>
          </a:p>
          <a:p>
            <a:pPr marL="171450" lvl="0" indent="-171450" algn="just"/>
            <a:endParaRPr lang="en-GB" sz="1000" b="1" dirty="0"/>
          </a:p>
          <a:p>
            <a:pPr marL="171450" lvl="0" indent="-171450" algn="just"/>
            <a:r>
              <a:rPr lang="en-GB" sz="1000" b="1" dirty="0"/>
              <a:t>How is the different provision delivered in our school? </a:t>
            </a:r>
          </a:p>
          <a:p>
            <a:pPr marL="171450" lvl="0" indent="-171450" algn="just"/>
            <a:r>
              <a:rPr lang="en-GB" sz="1000" dirty="0"/>
              <a:t>Targeted interventions are planned and delivered either </a:t>
            </a:r>
          </a:p>
          <a:p>
            <a:pPr marL="171450" lvl="0" indent="-171450" algn="just"/>
            <a:r>
              <a:rPr lang="en-GB" sz="1000" dirty="0"/>
              <a:t>within the class or in a separate teaching area. </a:t>
            </a:r>
          </a:p>
          <a:p>
            <a:pPr marL="171450" lvl="0" indent="-171450" algn="just"/>
            <a:r>
              <a:rPr lang="en-GB" sz="1000" b="1" dirty="0"/>
              <a:t>Who will be working with your child? </a:t>
            </a:r>
          </a:p>
          <a:p>
            <a:pPr marL="171450" lvl="0" indent="-171450" algn="just"/>
            <a:r>
              <a:rPr lang="en-GB" sz="1000" dirty="0"/>
              <a:t>Interventions are delivered by teachers, teaching </a:t>
            </a:r>
          </a:p>
          <a:p>
            <a:pPr marL="171450" lvl="0" indent="-171450" algn="just"/>
            <a:r>
              <a:rPr lang="en-GB" sz="1000" dirty="0"/>
              <a:t>assistants and specialist health care professionals, such as Speech and Language Therapists.</a:t>
            </a:r>
          </a:p>
          <a:p>
            <a:pPr marL="171450" lvl="0" indent="-171450" algn="just"/>
            <a:r>
              <a:rPr kumimoji="0" lang="en-GB" altLang="en-US" sz="1000" b="1" i="0" u="none" strike="noStrike" cap="none" normalizeH="0" baseline="0" dirty="0">
                <a:ln>
                  <a:noFill/>
                </a:ln>
                <a:solidFill>
                  <a:schemeClr val="tx1"/>
                </a:solidFill>
                <a:effectLst/>
                <a:cs typeface="Arial" pitchFamily="34" charset="0"/>
              </a:rPr>
              <a:t>What role will the</a:t>
            </a:r>
            <a:r>
              <a:rPr kumimoji="0" lang="en-GB" altLang="en-US" sz="1000" b="1" i="0" u="none" strike="noStrike" cap="none" normalizeH="0" dirty="0">
                <a:ln>
                  <a:noFill/>
                </a:ln>
                <a:solidFill>
                  <a:schemeClr val="tx1"/>
                </a:solidFill>
                <a:effectLst/>
                <a:cs typeface="Arial" pitchFamily="34" charset="0"/>
              </a:rPr>
              <a:t> child’s teacher play </a:t>
            </a:r>
            <a:r>
              <a:rPr lang="en-GB" altLang="en-US" sz="1000" b="1" dirty="0">
                <a:cs typeface="Arial" pitchFamily="34" charset="0"/>
              </a:rPr>
              <a:t>?</a:t>
            </a:r>
            <a:endParaRPr kumimoji="0" lang="en-GB" altLang="en-US" sz="1000" b="1" i="0" u="none" strike="noStrike" cap="none" normalizeH="0" dirty="0">
              <a:ln>
                <a:noFill/>
              </a:ln>
              <a:solidFill>
                <a:schemeClr val="tx1"/>
              </a:solidFill>
              <a:effectLst/>
              <a:cs typeface="Arial" pitchFamily="34" charset="0"/>
            </a:endParaRPr>
          </a:p>
          <a:p>
            <a:pPr marL="171450" lvl="0" indent="-171450" algn="just"/>
            <a:r>
              <a:rPr lang="en-GB" altLang="en-US" sz="1000" dirty="0">
                <a:cs typeface="Arial" pitchFamily="34" charset="0"/>
              </a:rPr>
              <a:t>The child’s teacher will be responsible for  planning and </a:t>
            </a:r>
          </a:p>
          <a:p>
            <a:pPr marL="171450" lvl="0" indent="-171450" algn="just"/>
            <a:r>
              <a:rPr lang="en-GB" altLang="en-US" sz="1000" dirty="0">
                <a:cs typeface="Arial" pitchFamily="34" charset="0"/>
              </a:rPr>
              <a:t>monitoring the provision for the pupils with SEND in their </a:t>
            </a:r>
          </a:p>
          <a:p>
            <a:pPr marL="171450" lvl="0" indent="-171450" algn="just"/>
            <a:r>
              <a:rPr lang="en-GB" altLang="en-US" sz="1000" dirty="0">
                <a:cs typeface="Arial" pitchFamily="34" charset="0"/>
              </a:rPr>
              <a:t>class. They will be supported as required by the </a:t>
            </a:r>
            <a:r>
              <a:rPr lang="en-GB" altLang="en-US" sz="1000" dirty="0" err="1">
                <a:cs typeface="Arial" pitchFamily="34" charset="0"/>
              </a:rPr>
              <a:t>SENCo</a:t>
            </a:r>
            <a:r>
              <a:rPr lang="en-GB" altLang="en-US" sz="1000" dirty="0">
                <a:cs typeface="Arial" pitchFamily="34" charset="0"/>
              </a:rPr>
              <a:t> and Head Teacher.</a:t>
            </a:r>
            <a:endParaRPr kumimoji="0" lang="en-GB" altLang="en-US" sz="1000" b="0" i="0" u="none" strike="noStrike" cap="none" normalizeH="0" dirty="0">
              <a:ln>
                <a:noFill/>
              </a:ln>
              <a:solidFill>
                <a:schemeClr val="tx1"/>
              </a:solidFill>
              <a:effectLst/>
              <a:cs typeface="Arial" pitchFamily="34" charset="0"/>
            </a:endParaRPr>
          </a:p>
        </p:txBody>
      </p:sp>
      <p:grpSp>
        <p:nvGrpSpPr>
          <p:cNvPr id="58" name="Group 57"/>
          <p:cNvGrpSpPr/>
          <p:nvPr/>
        </p:nvGrpSpPr>
        <p:grpSpPr>
          <a:xfrm>
            <a:off x="304800" y="3048000"/>
            <a:ext cx="2590800" cy="336352"/>
            <a:chOff x="285750" y="2952750"/>
            <a:chExt cx="2590800" cy="336352"/>
          </a:xfrm>
        </p:grpSpPr>
        <p:sp>
          <p:nvSpPr>
            <p:cNvPr id="56" name="Rounded Rectangle 55"/>
            <p:cNvSpPr/>
            <p:nvPr/>
          </p:nvSpPr>
          <p:spPr>
            <a:xfrm>
              <a:off x="285750" y="2952750"/>
              <a:ext cx="2590800" cy="323850"/>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GB"/>
            </a:p>
          </p:txBody>
        </p:sp>
        <p:sp>
          <p:nvSpPr>
            <p:cNvPr id="57" name="TextBox 56">
              <a:hlinkClick r:id="rId3" action="ppaction://hlinksldjump"/>
            </p:cNvPr>
            <p:cNvSpPr txBox="1"/>
            <p:nvPr/>
          </p:nvSpPr>
          <p:spPr>
            <a:xfrm>
              <a:off x="409575" y="2981325"/>
              <a:ext cx="2447925" cy="307777"/>
            </a:xfrm>
            <a:prstGeom prst="rect">
              <a:avLst/>
            </a:prstGeom>
            <a:noFill/>
          </p:spPr>
          <p:txBody>
            <a:bodyPr wrap="square" rtlCol="0">
              <a:spAutoFit/>
            </a:bodyPr>
            <a:lstStyle/>
            <a:p>
              <a:pPr algn="ctr"/>
              <a:r>
                <a:rPr lang="en-GB" sz="1400" b="1" dirty="0">
                  <a:hlinkClick r:id="rId3" action="ppaction://hlinksldjump"/>
                </a:rPr>
                <a:t>More information</a:t>
              </a:r>
              <a:endParaRPr lang="en-GB" sz="1400" b="1" dirty="0"/>
            </a:p>
          </p:txBody>
        </p:sp>
      </p:grpSp>
      <p:grpSp>
        <p:nvGrpSpPr>
          <p:cNvPr id="65" name="Group 64"/>
          <p:cNvGrpSpPr/>
          <p:nvPr/>
        </p:nvGrpSpPr>
        <p:grpSpPr>
          <a:xfrm>
            <a:off x="6224272" y="2963256"/>
            <a:ext cx="2590800" cy="336352"/>
            <a:chOff x="285750" y="2952750"/>
            <a:chExt cx="2590800" cy="336352"/>
          </a:xfrm>
        </p:grpSpPr>
        <p:sp>
          <p:nvSpPr>
            <p:cNvPr id="66" name="Rounded Rectangle 65"/>
            <p:cNvSpPr/>
            <p:nvPr/>
          </p:nvSpPr>
          <p:spPr>
            <a:xfrm>
              <a:off x="285750" y="2952750"/>
              <a:ext cx="2590800" cy="323850"/>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GB"/>
            </a:p>
          </p:txBody>
        </p:sp>
        <p:sp>
          <p:nvSpPr>
            <p:cNvPr id="67" name="TextBox 66"/>
            <p:cNvSpPr txBox="1"/>
            <p:nvPr/>
          </p:nvSpPr>
          <p:spPr>
            <a:xfrm>
              <a:off x="409575" y="2981325"/>
              <a:ext cx="2447925" cy="307777"/>
            </a:xfrm>
            <a:prstGeom prst="rect">
              <a:avLst/>
            </a:prstGeom>
            <a:noFill/>
          </p:spPr>
          <p:txBody>
            <a:bodyPr wrap="square" rtlCol="0">
              <a:spAutoFit/>
            </a:bodyPr>
            <a:lstStyle/>
            <a:p>
              <a:pPr algn="ctr"/>
              <a:r>
                <a:rPr lang="en-GB" sz="1400" b="1" dirty="0">
                  <a:hlinkClick r:id="rId4" action="ppaction://hlinksldjump"/>
                </a:rPr>
                <a:t>More information</a:t>
              </a:r>
              <a:endParaRPr lang="en-GB" sz="1400" b="1" dirty="0"/>
            </a:p>
          </p:txBody>
        </p:sp>
      </p:grpSp>
      <p:grpSp>
        <p:nvGrpSpPr>
          <p:cNvPr id="68" name="Group 67"/>
          <p:cNvGrpSpPr/>
          <p:nvPr/>
        </p:nvGrpSpPr>
        <p:grpSpPr>
          <a:xfrm>
            <a:off x="844959" y="6410862"/>
            <a:ext cx="2590800" cy="323850"/>
            <a:chOff x="285750" y="2984282"/>
            <a:chExt cx="2590800" cy="323850"/>
          </a:xfrm>
        </p:grpSpPr>
        <p:sp>
          <p:nvSpPr>
            <p:cNvPr id="69" name="Rounded Rectangle 68"/>
            <p:cNvSpPr/>
            <p:nvPr/>
          </p:nvSpPr>
          <p:spPr>
            <a:xfrm>
              <a:off x="285750" y="2984282"/>
              <a:ext cx="2590800" cy="323850"/>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GB"/>
            </a:p>
          </p:txBody>
        </p:sp>
        <p:sp>
          <p:nvSpPr>
            <p:cNvPr id="70" name="TextBox 69"/>
            <p:cNvSpPr txBox="1"/>
            <p:nvPr/>
          </p:nvSpPr>
          <p:spPr>
            <a:xfrm>
              <a:off x="409575" y="2997091"/>
              <a:ext cx="2447925" cy="307777"/>
            </a:xfrm>
            <a:prstGeom prst="rect">
              <a:avLst/>
            </a:prstGeom>
            <a:noFill/>
          </p:spPr>
          <p:txBody>
            <a:bodyPr wrap="square" rtlCol="0">
              <a:spAutoFit/>
            </a:bodyPr>
            <a:lstStyle/>
            <a:p>
              <a:pPr algn="ctr"/>
              <a:r>
                <a:rPr lang="en-GB" sz="1400" b="1" dirty="0">
                  <a:hlinkClick r:id="rId5" action="ppaction://hlinksldjump"/>
                </a:rPr>
                <a:t>More information</a:t>
              </a:r>
              <a:endParaRPr lang="en-GB" sz="1400" b="1" dirty="0"/>
            </a:p>
          </p:txBody>
        </p:sp>
      </p:grpSp>
      <p:grpSp>
        <p:nvGrpSpPr>
          <p:cNvPr id="71" name="Group 70"/>
          <p:cNvGrpSpPr/>
          <p:nvPr/>
        </p:nvGrpSpPr>
        <p:grpSpPr>
          <a:xfrm>
            <a:off x="6224272" y="6371877"/>
            <a:ext cx="2590800" cy="336352"/>
            <a:chOff x="285750" y="2952750"/>
            <a:chExt cx="2590800" cy="336352"/>
          </a:xfrm>
        </p:grpSpPr>
        <p:sp>
          <p:nvSpPr>
            <p:cNvPr id="72" name="Rounded Rectangle 71"/>
            <p:cNvSpPr/>
            <p:nvPr/>
          </p:nvSpPr>
          <p:spPr>
            <a:xfrm>
              <a:off x="285750" y="2952750"/>
              <a:ext cx="2590800" cy="32385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GB"/>
            </a:p>
          </p:txBody>
        </p:sp>
        <p:sp>
          <p:nvSpPr>
            <p:cNvPr id="73" name="TextBox 72"/>
            <p:cNvSpPr txBox="1"/>
            <p:nvPr/>
          </p:nvSpPr>
          <p:spPr>
            <a:xfrm>
              <a:off x="409575" y="2981325"/>
              <a:ext cx="2447925" cy="307777"/>
            </a:xfrm>
            <a:prstGeom prst="rect">
              <a:avLst/>
            </a:prstGeom>
            <a:noFill/>
          </p:spPr>
          <p:txBody>
            <a:bodyPr wrap="square" rtlCol="0">
              <a:spAutoFit/>
            </a:bodyPr>
            <a:lstStyle/>
            <a:p>
              <a:pPr algn="ctr"/>
              <a:r>
                <a:rPr lang="en-GB" sz="1400" b="1" dirty="0">
                  <a:hlinkClick r:id="rId6" action="ppaction://hlinksldjump"/>
                </a:rPr>
                <a:t>More information</a:t>
              </a:r>
              <a:endParaRPr lang="en-GB" sz="1400" b="1" dirty="0"/>
            </a:p>
          </p:txBody>
        </p:sp>
      </p:grpSp>
      <p:sp>
        <p:nvSpPr>
          <p:cNvPr id="74" name="Text Box 2"/>
          <p:cNvSpPr txBox="1">
            <a:spLocks noChangeArrowheads="1"/>
          </p:cNvSpPr>
          <p:nvPr/>
        </p:nvSpPr>
        <p:spPr bwMode="auto">
          <a:xfrm>
            <a:off x="4756590" y="4657829"/>
            <a:ext cx="4119396" cy="14276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171450" marR="0" lvl="0" indent="-171450" algn="just" defTabSz="914400" rtl="0" eaLnBrk="1" fontAlgn="base" latinLnBrk="0" hangingPunct="1">
              <a:lnSpc>
                <a:spcPct val="100000"/>
              </a:lnSpc>
              <a:spcBef>
                <a:spcPct val="0"/>
              </a:spcBef>
              <a:spcAft>
                <a:spcPct val="0"/>
              </a:spcAft>
              <a:buClrTx/>
              <a:buSzTx/>
              <a:buFont typeface="Arial" panose="020B0604020202020204" pitchFamily="34" charset="0"/>
              <a:buChar char="•"/>
              <a:tabLst/>
            </a:pPr>
            <a:endParaRPr kumimoji="0" lang="en-US" altLang="en-US" sz="1200" b="0" i="0" u="none" strike="noStrike" cap="none" normalizeH="0" baseline="0" dirty="0">
              <a:ln>
                <a:noFill/>
              </a:ln>
              <a:solidFill>
                <a:schemeClr val="tx1"/>
              </a:solidFill>
              <a:effectLst/>
              <a:latin typeface="Arial" pitchFamily="34" charset="0"/>
              <a:cs typeface="Arial" pitchFamily="34" charset="0"/>
            </a:endParaRPr>
          </a:p>
        </p:txBody>
      </p:sp>
      <p:sp>
        <p:nvSpPr>
          <p:cNvPr id="2" name="Isosceles Triangle 1">
            <a:hlinkClick r:id="rId7" action="ppaction://hlinksldjump"/>
          </p:cNvPr>
          <p:cNvSpPr/>
          <p:nvPr/>
        </p:nvSpPr>
        <p:spPr>
          <a:xfrm rot="5400000">
            <a:off x="4572001" y="6605750"/>
            <a:ext cx="151980" cy="257924"/>
          </a:xfrm>
          <a:prstGeom prst="triangl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3709559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0" y="3176"/>
            <a:ext cx="9144000" cy="6835775"/>
          </a:xfrm>
          <a:prstGeom prst="rect">
            <a:avLst/>
          </a:prstGeom>
          <a:gradFill rotWithShape="0">
            <a:gsLst>
              <a:gs pos="0">
                <a:srgbClr val="E5DFEC"/>
              </a:gs>
              <a:gs pos="100000">
                <a:srgbClr val="B2A1C7"/>
              </a:gs>
            </a:gsLst>
            <a:path path="shape">
              <a:fillToRect l="50000" t="50000" r="50000" b="50000"/>
            </a:path>
          </a:gradFill>
          <a:ln>
            <a:noFill/>
          </a:ln>
          <a:effectLst>
            <a:outerShdw dist="28398" dir="3806097" algn="ctr" rotWithShape="0">
              <a:srgbClr val="3F3151">
                <a:alpha val="50000"/>
              </a:srgbClr>
            </a:outerShdw>
          </a:effectLst>
          <a:extLst>
            <a:ext uri="{91240B29-F687-4F45-9708-019B960494DF}">
              <a14:hiddenLine xmlns:a14="http://schemas.microsoft.com/office/drawing/2010/main" w="12700">
                <a:solidFill>
                  <a:srgbClr val="B2A1C7"/>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pic>
        <p:nvPicPr>
          <p:cNvPr id="45" name="Picture 44"/>
          <p:cNvPicPr>
            <a:picLocks noChangeAspect="1"/>
          </p:cNvPicPr>
          <p:nvPr/>
        </p:nvPicPr>
        <p:blipFill>
          <a:blip r:embed="rId2">
            <a:extLst>
              <a:ext uri="{BEBA8EAE-BF5A-486C-A8C5-ECC9F3942E4B}">
                <a14:imgProps xmlns:a14="http://schemas.microsoft.com/office/drawing/2010/main">
                  <a14:imgLayer r:embed="rId3">
                    <a14:imgEffect>
                      <a14:brightnessContrast bright="40000" contrast="40000"/>
                    </a14:imgEffect>
                  </a14:imgLayer>
                </a14:imgProps>
              </a:ext>
              <a:ext uri="{28A0092B-C50C-407E-A947-70E740481C1C}">
                <a14:useLocalDpi xmlns:a14="http://schemas.microsoft.com/office/drawing/2010/main" val="0"/>
              </a:ext>
            </a:extLst>
          </a:blip>
          <a:stretch>
            <a:fillRect/>
          </a:stretch>
        </p:blipFill>
        <p:spPr>
          <a:xfrm>
            <a:off x="-295325" y="-31531"/>
            <a:ext cx="3290701" cy="3358054"/>
          </a:xfrm>
          <a:prstGeom prst="rect">
            <a:avLst/>
          </a:prstGeom>
        </p:spPr>
      </p:pic>
      <p:grpSp>
        <p:nvGrpSpPr>
          <p:cNvPr id="7" name="Group 6"/>
          <p:cNvGrpSpPr/>
          <p:nvPr/>
        </p:nvGrpSpPr>
        <p:grpSpPr>
          <a:xfrm>
            <a:off x="116232" y="305404"/>
            <a:ext cx="2514600" cy="2655887"/>
            <a:chOff x="2796370" y="2449513"/>
            <a:chExt cx="2514600" cy="2655887"/>
          </a:xfrm>
        </p:grpSpPr>
        <p:sp>
          <p:nvSpPr>
            <p:cNvPr id="5" name="AutoShape 3"/>
            <p:cNvSpPr>
              <a:spLocks noChangeArrowheads="1"/>
            </p:cNvSpPr>
            <p:nvPr/>
          </p:nvSpPr>
          <p:spPr bwMode="auto">
            <a:xfrm rot="-23651268">
              <a:off x="2796370" y="2449513"/>
              <a:ext cx="2514600" cy="2655887"/>
            </a:xfrm>
            <a:custGeom>
              <a:avLst/>
              <a:gdLst>
                <a:gd name="G0" fmla="+- -3520735 0 0"/>
                <a:gd name="G1" fmla="+- -9666729 0 0"/>
                <a:gd name="G2" fmla="+- -3520735 0 -9666729"/>
                <a:gd name="G3" fmla="+- 10800 0 0"/>
                <a:gd name="G4" fmla="+- 0 0 -3520735"/>
                <a:gd name="T0" fmla="*/ 360 256 1"/>
                <a:gd name="T1" fmla="*/ 0 256 1"/>
                <a:gd name="G5" fmla="+- G2 T0 T1"/>
                <a:gd name="G6" fmla="?: G2 G2 G5"/>
                <a:gd name="G7" fmla="+- 0 0 G6"/>
                <a:gd name="G8" fmla="+- 6155 0 0"/>
                <a:gd name="G9" fmla="+- 0 0 -9666729"/>
                <a:gd name="G10" fmla="+- 6155 0 2700"/>
                <a:gd name="G11" fmla="cos G10 -3520735"/>
                <a:gd name="G12" fmla="sin G10 -3520735"/>
                <a:gd name="G13" fmla="cos 13500 -3520735"/>
                <a:gd name="G14" fmla="sin 13500 -3520735"/>
                <a:gd name="G15" fmla="+- G11 10800 0"/>
                <a:gd name="G16" fmla="+- G12 10800 0"/>
                <a:gd name="G17" fmla="+- G13 10800 0"/>
                <a:gd name="G18" fmla="+- G14 10800 0"/>
                <a:gd name="G19" fmla="*/ 6155 1 2"/>
                <a:gd name="G20" fmla="+- G19 5400 0"/>
                <a:gd name="G21" fmla="cos G20 -3520735"/>
                <a:gd name="G22" fmla="sin G20 -3520735"/>
                <a:gd name="G23" fmla="+- G21 10800 0"/>
                <a:gd name="G24" fmla="+- G12 G23 G22"/>
                <a:gd name="G25" fmla="+- G22 G23 G11"/>
                <a:gd name="G26" fmla="cos 10800 -3520735"/>
                <a:gd name="G27" fmla="sin 10800 -3520735"/>
                <a:gd name="G28" fmla="cos 6155 -3520735"/>
                <a:gd name="G29" fmla="sin 6155 -3520735"/>
                <a:gd name="G30" fmla="+- G26 10800 0"/>
                <a:gd name="G31" fmla="+- G27 10800 0"/>
                <a:gd name="G32" fmla="+- G28 10800 0"/>
                <a:gd name="G33" fmla="+- G29 10800 0"/>
                <a:gd name="G34" fmla="+- G19 5400 0"/>
                <a:gd name="G35" fmla="cos G34 -9666729"/>
                <a:gd name="G36" fmla="sin G34 -9666729"/>
                <a:gd name="G37" fmla="+/ -9666729 -3520735 2"/>
                <a:gd name="T2" fmla="*/ 180 256 1"/>
                <a:gd name="T3" fmla="*/ 0 256 1"/>
                <a:gd name="G38" fmla="+- G37 T2 T3"/>
                <a:gd name="G39" fmla="?: G2 G37 G38"/>
                <a:gd name="G40" fmla="cos 10800 G39"/>
                <a:gd name="G41" fmla="sin 10800 G39"/>
                <a:gd name="G42" fmla="cos 6155 G39"/>
                <a:gd name="G43" fmla="sin 6155 G39"/>
                <a:gd name="G44" fmla="+- G40 10800 0"/>
                <a:gd name="G45" fmla="+- G41 10800 0"/>
                <a:gd name="G46" fmla="+- G42 10800 0"/>
                <a:gd name="G47" fmla="+- G43 10800 0"/>
                <a:gd name="G48" fmla="+- G35 10800 0"/>
                <a:gd name="G49" fmla="+- G36 10800 0"/>
                <a:gd name="T4" fmla="*/ 8811 w 21600"/>
                <a:gd name="T5" fmla="*/ 184 h 21600"/>
                <a:gd name="T6" fmla="*/ 3649 w 21600"/>
                <a:gd name="T7" fmla="*/ 6245 h 21600"/>
                <a:gd name="T8" fmla="*/ 9666 w 21600"/>
                <a:gd name="T9" fmla="*/ 4750 h 21600"/>
                <a:gd name="T10" fmla="*/ 18787 w 21600"/>
                <a:gd name="T11" fmla="*/ -84 h 21600"/>
                <a:gd name="T12" fmla="*/ 19865 w 21600"/>
                <a:gd name="T13" fmla="*/ 6937 h 21600"/>
                <a:gd name="T14" fmla="*/ 12844 w 21600"/>
                <a:gd name="T15" fmla="*/ 8014 h 21600"/>
                <a:gd name="T16" fmla="*/ 3163 w 21600"/>
                <a:gd name="T17" fmla="*/ 3163 h 21600"/>
                <a:gd name="T18" fmla="*/ 18437 w 21600"/>
                <a:gd name="T19" fmla="*/ 18437 h 21600"/>
              </a:gdLst>
              <a:ahLst/>
              <a:cxnLst>
                <a:cxn ang="0">
                  <a:pos x="T4" y="T5"/>
                </a:cxn>
                <a:cxn ang="0">
                  <a:pos x="T6" y="T7"/>
                </a:cxn>
                <a:cxn ang="0">
                  <a:pos x="T8" y="T9"/>
                </a:cxn>
                <a:cxn ang="0">
                  <a:pos x="T10" y="T11"/>
                </a:cxn>
                <a:cxn ang="0">
                  <a:pos x="T12" y="T13"/>
                </a:cxn>
                <a:cxn ang="0">
                  <a:pos x="T14" y="T15"/>
                </a:cxn>
              </a:cxnLst>
              <a:rect l="T16" t="T17" r="T18" b="T19"/>
              <a:pathLst>
                <a:path w="21600" h="21600">
                  <a:moveTo>
                    <a:pt x="14441" y="5838"/>
                  </a:moveTo>
                  <a:cubicBezTo>
                    <a:pt x="13385" y="5062"/>
                    <a:pt x="12110" y="4645"/>
                    <a:pt x="10800" y="4645"/>
                  </a:cubicBezTo>
                  <a:cubicBezTo>
                    <a:pt x="8696" y="4645"/>
                    <a:pt x="6738" y="5719"/>
                    <a:pt x="5608" y="7493"/>
                  </a:cubicBezTo>
                  <a:lnTo>
                    <a:pt x="1691" y="4997"/>
                  </a:lnTo>
                  <a:cubicBezTo>
                    <a:pt x="3674" y="1884"/>
                    <a:pt x="7109" y="0"/>
                    <a:pt x="10800" y="0"/>
                  </a:cubicBezTo>
                  <a:cubicBezTo>
                    <a:pt x="13098" y="0"/>
                    <a:pt x="15337" y="733"/>
                    <a:pt x="17190" y="2093"/>
                  </a:cubicBezTo>
                  <a:lnTo>
                    <a:pt x="18787" y="-84"/>
                  </a:lnTo>
                  <a:lnTo>
                    <a:pt x="19865" y="6937"/>
                  </a:lnTo>
                  <a:lnTo>
                    <a:pt x="12844" y="8014"/>
                  </a:lnTo>
                  <a:lnTo>
                    <a:pt x="14441" y="5838"/>
                  </a:lnTo>
                  <a:close/>
                </a:path>
              </a:pathLst>
            </a:custGeom>
            <a:gradFill rotWithShape="1">
              <a:gsLst>
                <a:gs pos="0">
                  <a:srgbClr val="B2A1C7"/>
                </a:gs>
                <a:gs pos="100000">
                  <a:srgbClr val="FF0000"/>
                </a:gs>
              </a:gsLst>
              <a:lin ang="0" scaled="1"/>
            </a:gradFill>
            <a:ln w="19050">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GB"/>
            </a:p>
          </p:txBody>
        </p:sp>
        <p:sp>
          <p:nvSpPr>
            <p:cNvPr id="6" name="WordArt 4"/>
            <p:cNvSpPr>
              <a:spLocks noChangeArrowheads="1" noChangeShapeType="1" noTextEdit="1"/>
            </p:cNvSpPr>
            <p:nvPr/>
          </p:nvSpPr>
          <p:spPr bwMode="auto">
            <a:xfrm rot="-1723048">
              <a:off x="3288495" y="2808288"/>
              <a:ext cx="938213" cy="585787"/>
            </a:xfrm>
            <a:prstGeom prst="rect">
              <a:avLst/>
            </a:prstGeom>
            <a:extLst>
              <a:ext uri="{AF507438-7753-43E0-B8FC-AC1667EBCBE1}">
                <a14:hiddenEffects xmlns:a14="http://schemas.microsoft.com/office/drawing/2010/main">
                  <a:effectLst/>
                </a14:hiddenEffects>
              </a:ext>
            </a:extLst>
          </p:spPr>
          <p:txBody>
            <a:bodyPr wrap="none" fromWordArt="1">
              <a:prstTxWarp prst="textArchUp">
                <a:avLst>
                  <a:gd name="adj" fmla="val 11519881"/>
                </a:avLst>
              </a:prstTxWarp>
            </a:bodyPr>
            <a:lstStyle/>
            <a:p>
              <a:pPr algn="ctr" rtl="0">
                <a:buNone/>
              </a:pPr>
              <a:r>
                <a:rPr lang="en-GB" sz="3600" kern="10" spc="0">
                  <a:ln w="9525">
                    <a:solidFill>
                      <a:srgbClr val="000000"/>
                    </a:solidFill>
                    <a:round/>
                    <a:headEnd/>
                    <a:tailEnd/>
                  </a:ln>
                  <a:solidFill>
                    <a:srgbClr val="000000"/>
                  </a:solidFill>
                  <a:effectLst/>
                  <a:latin typeface="Arial Black"/>
                </a:rPr>
                <a:t>Assess</a:t>
              </a:r>
            </a:p>
          </p:txBody>
        </p:sp>
      </p:grpSp>
      <p:grpSp>
        <p:nvGrpSpPr>
          <p:cNvPr id="8" name="Group 7"/>
          <p:cNvGrpSpPr/>
          <p:nvPr/>
        </p:nvGrpSpPr>
        <p:grpSpPr>
          <a:xfrm>
            <a:off x="8026620" y="6369277"/>
            <a:ext cx="975491" cy="328278"/>
            <a:chOff x="285750" y="2952750"/>
            <a:chExt cx="2590800" cy="323850"/>
          </a:xfrm>
        </p:grpSpPr>
        <p:sp>
          <p:nvSpPr>
            <p:cNvPr id="9" name="Rounded Rectangle 8"/>
            <p:cNvSpPr/>
            <p:nvPr/>
          </p:nvSpPr>
          <p:spPr>
            <a:xfrm>
              <a:off x="285750" y="2952750"/>
              <a:ext cx="2590800" cy="323850"/>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GB"/>
            </a:p>
          </p:txBody>
        </p:sp>
        <p:sp>
          <p:nvSpPr>
            <p:cNvPr id="10" name="TextBox 9">
              <a:hlinkClick r:id="rId4" action="ppaction://hlinksldjump"/>
            </p:cNvPr>
            <p:cNvSpPr txBox="1"/>
            <p:nvPr/>
          </p:nvSpPr>
          <p:spPr>
            <a:xfrm>
              <a:off x="409576" y="2979683"/>
              <a:ext cx="2299488" cy="258082"/>
            </a:xfrm>
            <a:prstGeom prst="rect">
              <a:avLst/>
            </a:prstGeom>
            <a:noFill/>
          </p:spPr>
          <p:txBody>
            <a:bodyPr wrap="square" rtlCol="0">
              <a:spAutoFit/>
            </a:bodyPr>
            <a:lstStyle/>
            <a:p>
              <a:pPr algn="ctr"/>
              <a:r>
                <a:rPr lang="en-GB" sz="1100" b="1" dirty="0">
                  <a:hlinkClick r:id="rId5" action="ppaction://hlinksldjump"/>
                </a:rPr>
                <a:t>Main Menu</a:t>
              </a:r>
              <a:endParaRPr lang="en-GB" sz="1100" b="1" dirty="0"/>
            </a:p>
          </p:txBody>
        </p:sp>
      </p:grpSp>
      <p:sp>
        <p:nvSpPr>
          <p:cNvPr id="46" name="Text Box 2"/>
          <p:cNvSpPr txBox="1">
            <a:spLocks noChangeArrowheads="1"/>
          </p:cNvSpPr>
          <p:nvPr/>
        </p:nvSpPr>
        <p:spPr bwMode="auto">
          <a:xfrm>
            <a:off x="2957513" y="500995"/>
            <a:ext cx="5776586" cy="50568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GB" sz="1200" dirty="0"/>
              <a:t>We assess each child’s skills and attainment when they join the school, as well as talking to their parent or carer to build a picture of their strengths and needs. If a child transfers from another school or setting,  we also gather information from them and from any other service involved with the pupil. </a:t>
            </a:r>
          </a:p>
          <a:p>
            <a:endParaRPr lang="en-GB" sz="1200" dirty="0"/>
          </a:p>
          <a:p>
            <a:r>
              <a:rPr lang="en-GB" sz="1200" dirty="0"/>
              <a:t>Teachers regularly assess children’s progress and record it using Stockton’s recommended assessment tools in place in school. For pupil’s requiring a smaller steps curriculum, we use PIVATS to plan and deliver their curriculum and to monitor and record their progress. At the end of each term teachers assess levels of attainment then enter these details into the school’s tracking system. This is used to help identify pupils who may have SEND. If we feel a child has SEND we will discuss this with their parent or carer and, with their agreement, record them on the school’s register of SEND. The school will follow the recommended cycle of ‘Assess, Plan, Do, Review’ to meet the child’s needs and support them to achieve their potential. This may require further assessment or advice from external services.</a:t>
            </a:r>
          </a:p>
          <a:p>
            <a:endParaRPr lang="en-GB" sz="1200" dirty="0"/>
          </a:p>
          <a:p>
            <a:r>
              <a:rPr lang="en-GB" sz="1200" dirty="0"/>
              <a:t>If you have any concerns or complaints then you can follow the school’s complaints procedure.  Complaints can be referred to the Head Teacher, Mrs S. Skillcorn.</a:t>
            </a:r>
          </a:p>
          <a:p>
            <a:endParaRPr lang="en-GB" sz="1200" dirty="0"/>
          </a:p>
          <a:p>
            <a:r>
              <a:rPr lang="en-GB" sz="1200" dirty="0"/>
              <a:t>Advice and support is provided by Stockton Borough Council’s Local Offer:</a:t>
            </a:r>
          </a:p>
          <a:p>
            <a:r>
              <a:rPr lang="en-US" sz="1200" dirty="0">
                <a:hlinkClick r:id="rId6"/>
              </a:rPr>
              <a:t>SEND Local Offer - Education - Stockton-on-Tees Borough Council</a:t>
            </a:r>
            <a:endParaRPr lang="en-GB" sz="1200" dirty="0"/>
          </a:p>
          <a:p>
            <a:endParaRPr lang="en-GB" sz="1200" dirty="0"/>
          </a:p>
          <a:p>
            <a:r>
              <a:rPr lang="en-GB" sz="1200" dirty="0"/>
              <a:t> The SEN Code of Practice can be found at this website:</a:t>
            </a:r>
          </a:p>
          <a:p>
            <a:endParaRPr lang="en-GB" sz="1200" dirty="0"/>
          </a:p>
          <a:p>
            <a:r>
              <a:rPr lang="en-GB" sz="1200" dirty="0">
                <a:hlinkClick r:id="rId7"/>
              </a:rPr>
              <a:t>https://www.gov.uk/government/publications/send-code-of-practice-0-to-25</a:t>
            </a:r>
            <a:endParaRPr lang="en-GB" sz="1200" dirty="0"/>
          </a:p>
          <a:p>
            <a:endParaRPr kumimoji="0" lang="en-US" altLang="en-US" sz="1800" b="0" i="0" u="none" strike="noStrike" cap="none" normalizeH="0" baseline="0" dirty="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34953971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6686" y="-5698"/>
            <a:ext cx="9144000" cy="6835775"/>
          </a:xfrm>
          <a:prstGeom prst="rect">
            <a:avLst/>
          </a:prstGeom>
          <a:gradFill rotWithShape="0">
            <a:gsLst>
              <a:gs pos="0">
                <a:srgbClr val="FFFFFF"/>
              </a:gs>
              <a:gs pos="100000">
                <a:srgbClr val="FF0000"/>
              </a:gs>
            </a:gsLst>
            <a:path path="shape">
              <a:fillToRect l="50000" t="50000" r="50000" b="50000"/>
            </a:path>
          </a:gradFill>
          <a:ln>
            <a:noFill/>
          </a:ln>
          <a:effectLst>
            <a:outerShdw dist="28398" dir="3806097" algn="ctr" rotWithShape="0">
              <a:srgbClr val="3F3151">
                <a:alpha val="50000"/>
              </a:srgbClr>
            </a:outerShdw>
          </a:effectLst>
          <a:extLst>
            <a:ext uri="{91240B29-F687-4F45-9708-019B960494DF}">
              <a14:hiddenLine xmlns:a14="http://schemas.microsoft.com/office/drawing/2010/main" w="12700">
                <a:solidFill>
                  <a:srgbClr val="B2A1C7"/>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pic>
        <p:nvPicPr>
          <p:cNvPr id="10" name="Picture 9"/>
          <p:cNvPicPr>
            <a:picLocks noChangeAspect="1"/>
          </p:cNvPicPr>
          <p:nvPr/>
        </p:nvPicPr>
        <p:blipFill>
          <a:blip r:embed="rId2">
            <a:extLst>
              <a:ext uri="{BEBA8EAE-BF5A-486C-A8C5-ECC9F3942E4B}">
                <a14:imgProps xmlns:a14="http://schemas.microsoft.com/office/drawing/2010/main">
                  <a14:imgLayer r:embed="rId3">
                    <a14:imgEffect>
                      <a14:brightnessContrast bright="40000" contrast="40000"/>
                    </a14:imgEffect>
                  </a14:imgLayer>
                </a14:imgProps>
              </a:ext>
              <a:ext uri="{28A0092B-C50C-407E-A947-70E740481C1C}">
                <a14:useLocalDpi xmlns:a14="http://schemas.microsoft.com/office/drawing/2010/main" val="0"/>
              </a:ext>
            </a:extLst>
          </a:blip>
          <a:stretch>
            <a:fillRect/>
          </a:stretch>
        </p:blipFill>
        <p:spPr>
          <a:xfrm>
            <a:off x="5806002" y="-268014"/>
            <a:ext cx="3290701" cy="3358054"/>
          </a:xfrm>
          <a:prstGeom prst="rect">
            <a:avLst/>
          </a:prstGeom>
        </p:spPr>
      </p:pic>
      <p:grpSp>
        <p:nvGrpSpPr>
          <p:cNvPr id="6" name="Group 5"/>
          <p:cNvGrpSpPr/>
          <p:nvPr/>
        </p:nvGrpSpPr>
        <p:grpSpPr>
          <a:xfrm>
            <a:off x="6109901" y="100447"/>
            <a:ext cx="2655888" cy="2513012"/>
            <a:chOff x="3997325" y="2449513"/>
            <a:chExt cx="2655888" cy="2513012"/>
          </a:xfrm>
        </p:grpSpPr>
        <p:sp>
          <p:nvSpPr>
            <p:cNvPr id="3" name="AutoShape 3"/>
            <p:cNvSpPr>
              <a:spLocks noChangeArrowheads="1"/>
            </p:cNvSpPr>
            <p:nvPr/>
          </p:nvSpPr>
          <p:spPr bwMode="auto">
            <a:xfrm rot="-18229885">
              <a:off x="4068763" y="2378075"/>
              <a:ext cx="2513012" cy="2655888"/>
            </a:xfrm>
            <a:custGeom>
              <a:avLst/>
              <a:gdLst>
                <a:gd name="G0" fmla="+- -3520735 0 0"/>
                <a:gd name="G1" fmla="+- -9666729 0 0"/>
                <a:gd name="G2" fmla="+- -3520735 0 -9666729"/>
                <a:gd name="G3" fmla="+- 10800 0 0"/>
                <a:gd name="G4" fmla="+- 0 0 -3520735"/>
                <a:gd name="T0" fmla="*/ 360 256 1"/>
                <a:gd name="T1" fmla="*/ 0 256 1"/>
                <a:gd name="G5" fmla="+- G2 T0 T1"/>
                <a:gd name="G6" fmla="?: G2 G2 G5"/>
                <a:gd name="G7" fmla="+- 0 0 G6"/>
                <a:gd name="G8" fmla="+- 6155 0 0"/>
                <a:gd name="G9" fmla="+- 0 0 -9666729"/>
                <a:gd name="G10" fmla="+- 6155 0 2700"/>
                <a:gd name="G11" fmla="cos G10 -3520735"/>
                <a:gd name="G12" fmla="sin G10 -3520735"/>
                <a:gd name="G13" fmla="cos 13500 -3520735"/>
                <a:gd name="G14" fmla="sin 13500 -3520735"/>
                <a:gd name="G15" fmla="+- G11 10800 0"/>
                <a:gd name="G16" fmla="+- G12 10800 0"/>
                <a:gd name="G17" fmla="+- G13 10800 0"/>
                <a:gd name="G18" fmla="+- G14 10800 0"/>
                <a:gd name="G19" fmla="*/ 6155 1 2"/>
                <a:gd name="G20" fmla="+- G19 5400 0"/>
                <a:gd name="G21" fmla="cos G20 -3520735"/>
                <a:gd name="G22" fmla="sin G20 -3520735"/>
                <a:gd name="G23" fmla="+- G21 10800 0"/>
                <a:gd name="G24" fmla="+- G12 G23 G22"/>
                <a:gd name="G25" fmla="+- G22 G23 G11"/>
                <a:gd name="G26" fmla="cos 10800 -3520735"/>
                <a:gd name="G27" fmla="sin 10800 -3520735"/>
                <a:gd name="G28" fmla="cos 6155 -3520735"/>
                <a:gd name="G29" fmla="sin 6155 -3520735"/>
                <a:gd name="G30" fmla="+- G26 10800 0"/>
                <a:gd name="G31" fmla="+- G27 10800 0"/>
                <a:gd name="G32" fmla="+- G28 10800 0"/>
                <a:gd name="G33" fmla="+- G29 10800 0"/>
                <a:gd name="G34" fmla="+- G19 5400 0"/>
                <a:gd name="G35" fmla="cos G34 -9666729"/>
                <a:gd name="G36" fmla="sin G34 -9666729"/>
                <a:gd name="G37" fmla="+/ -9666729 -3520735 2"/>
                <a:gd name="T2" fmla="*/ 180 256 1"/>
                <a:gd name="T3" fmla="*/ 0 256 1"/>
                <a:gd name="G38" fmla="+- G37 T2 T3"/>
                <a:gd name="G39" fmla="?: G2 G37 G38"/>
                <a:gd name="G40" fmla="cos 10800 G39"/>
                <a:gd name="G41" fmla="sin 10800 G39"/>
                <a:gd name="G42" fmla="cos 6155 G39"/>
                <a:gd name="G43" fmla="sin 6155 G39"/>
                <a:gd name="G44" fmla="+- G40 10800 0"/>
                <a:gd name="G45" fmla="+- G41 10800 0"/>
                <a:gd name="G46" fmla="+- G42 10800 0"/>
                <a:gd name="G47" fmla="+- G43 10800 0"/>
                <a:gd name="G48" fmla="+- G35 10800 0"/>
                <a:gd name="G49" fmla="+- G36 10800 0"/>
                <a:gd name="T4" fmla="*/ 8811 w 21600"/>
                <a:gd name="T5" fmla="*/ 184 h 21600"/>
                <a:gd name="T6" fmla="*/ 3649 w 21600"/>
                <a:gd name="T7" fmla="*/ 6245 h 21600"/>
                <a:gd name="T8" fmla="*/ 9666 w 21600"/>
                <a:gd name="T9" fmla="*/ 4750 h 21600"/>
                <a:gd name="T10" fmla="*/ 18787 w 21600"/>
                <a:gd name="T11" fmla="*/ -84 h 21600"/>
                <a:gd name="T12" fmla="*/ 19865 w 21600"/>
                <a:gd name="T13" fmla="*/ 6937 h 21600"/>
                <a:gd name="T14" fmla="*/ 12844 w 21600"/>
                <a:gd name="T15" fmla="*/ 8014 h 21600"/>
                <a:gd name="T16" fmla="*/ 3163 w 21600"/>
                <a:gd name="T17" fmla="*/ 3163 h 21600"/>
                <a:gd name="T18" fmla="*/ 18437 w 21600"/>
                <a:gd name="T19" fmla="*/ 18437 h 21600"/>
              </a:gdLst>
              <a:ahLst/>
              <a:cxnLst>
                <a:cxn ang="0">
                  <a:pos x="T4" y="T5"/>
                </a:cxn>
                <a:cxn ang="0">
                  <a:pos x="T6" y="T7"/>
                </a:cxn>
                <a:cxn ang="0">
                  <a:pos x="T8" y="T9"/>
                </a:cxn>
                <a:cxn ang="0">
                  <a:pos x="T10" y="T11"/>
                </a:cxn>
                <a:cxn ang="0">
                  <a:pos x="T12" y="T13"/>
                </a:cxn>
                <a:cxn ang="0">
                  <a:pos x="T14" y="T15"/>
                </a:cxn>
              </a:cxnLst>
              <a:rect l="T16" t="T17" r="T18" b="T19"/>
              <a:pathLst>
                <a:path w="21600" h="21600">
                  <a:moveTo>
                    <a:pt x="14441" y="5838"/>
                  </a:moveTo>
                  <a:cubicBezTo>
                    <a:pt x="13385" y="5062"/>
                    <a:pt x="12110" y="4645"/>
                    <a:pt x="10800" y="4645"/>
                  </a:cubicBezTo>
                  <a:cubicBezTo>
                    <a:pt x="8696" y="4645"/>
                    <a:pt x="6738" y="5719"/>
                    <a:pt x="5608" y="7493"/>
                  </a:cubicBezTo>
                  <a:lnTo>
                    <a:pt x="1691" y="4997"/>
                  </a:lnTo>
                  <a:cubicBezTo>
                    <a:pt x="3674" y="1884"/>
                    <a:pt x="7109" y="0"/>
                    <a:pt x="10800" y="0"/>
                  </a:cubicBezTo>
                  <a:cubicBezTo>
                    <a:pt x="13098" y="0"/>
                    <a:pt x="15337" y="733"/>
                    <a:pt x="17190" y="2093"/>
                  </a:cubicBezTo>
                  <a:lnTo>
                    <a:pt x="18787" y="-84"/>
                  </a:lnTo>
                  <a:lnTo>
                    <a:pt x="19865" y="6937"/>
                  </a:lnTo>
                  <a:lnTo>
                    <a:pt x="12844" y="8014"/>
                  </a:lnTo>
                  <a:lnTo>
                    <a:pt x="14441" y="5838"/>
                  </a:lnTo>
                  <a:close/>
                </a:path>
              </a:pathLst>
            </a:custGeom>
            <a:gradFill rotWithShape="1">
              <a:gsLst>
                <a:gs pos="0">
                  <a:srgbClr val="FF0000"/>
                </a:gs>
                <a:gs pos="100000">
                  <a:srgbClr val="00B050"/>
                </a:gs>
              </a:gsLst>
              <a:lin ang="0" scaled="1"/>
            </a:gradFill>
            <a:ln w="19050">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GB"/>
            </a:p>
          </p:txBody>
        </p:sp>
        <p:sp>
          <p:nvSpPr>
            <p:cNvPr id="5" name="WordArt 4"/>
            <p:cNvSpPr>
              <a:spLocks noChangeArrowheads="1" noChangeShapeType="1" noTextEdit="1"/>
            </p:cNvSpPr>
            <p:nvPr/>
          </p:nvSpPr>
          <p:spPr bwMode="auto">
            <a:xfrm rot="3874958">
              <a:off x="5685632" y="3124993"/>
              <a:ext cx="736600" cy="461963"/>
            </a:xfrm>
            <a:prstGeom prst="rect">
              <a:avLst/>
            </a:prstGeom>
            <a:extLst>
              <a:ext uri="{AF507438-7753-43E0-B8FC-AC1667EBCBE1}">
                <a14:hiddenEffects xmlns:a14="http://schemas.microsoft.com/office/drawing/2010/main">
                  <a:effectLst/>
                </a14:hiddenEffects>
              </a:ext>
            </a:extLst>
          </p:spPr>
          <p:txBody>
            <a:bodyPr wrap="none" fromWordArt="1">
              <a:prstTxWarp prst="textArchUp">
                <a:avLst>
                  <a:gd name="adj" fmla="val 11523006"/>
                </a:avLst>
              </a:prstTxWarp>
            </a:bodyPr>
            <a:lstStyle/>
            <a:p>
              <a:pPr algn="ctr" rtl="0">
                <a:buNone/>
              </a:pPr>
              <a:r>
                <a:rPr lang="en-GB" sz="3600" kern="10" spc="0">
                  <a:ln w="9525">
                    <a:solidFill>
                      <a:srgbClr val="000000"/>
                    </a:solidFill>
                    <a:round/>
                    <a:headEnd/>
                    <a:tailEnd/>
                  </a:ln>
                  <a:solidFill>
                    <a:srgbClr val="000000"/>
                  </a:solidFill>
                  <a:effectLst/>
                  <a:latin typeface="Arial Black"/>
                </a:rPr>
                <a:t>Plan</a:t>
              </a:r>
            </a:p>
          </p:txBody>
        </p:sp>
      </p:grpSp>
      <p:grpSp>
        <p:nvGrpSpPr>
          <p:cNvPr id="7" name="Group 6"/>
          <p:cNvGrpSpPr/>
          <p:nvPr/>
        </p:nvGrpSpPr>
        <p:grpSpPr>
          <a:xfrm>
            <a:off x="8026620" y="6369270"/>
            <a:ext cx="975491" cy="328277"/>
            <a:chOff x="285750" y="2952750"/>
            <a:chExt cx="2590800" cy="323850"/>
          </a:xfrm>
        </p:grpSpPr>
        <p:sp>
          <p:nvSpPr>
            <p:cNvPr id="8" name="Rounded Rectangle 7"/>
            <p:cNvSpPr/>
            <p:nvPr/>
          </p:nvSpPr>
          <p:spPr>
            <a:xfrm>
              <a:off x="285750" y="2952750"/>
              <a:ext cx="2590800" cy="323850"/>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GB"/>
            </a:p>
          </p:txBody>
        </p:sp>
        <p:sp>
          <p:nvSpPr>
            <p:cNvPr id="9" name="TextBox 8">
              <a:hlinkClick r:id="rId4" action="ppaction://hlinksldjump"/>
            </p:cNvPr>
            <p:cNvSpPr txBox="1"/>
            <p:nvPr/>
          </p:nvSpPr>
          <p:spPr>
            <a:xfrm>
              <a:off x="409576" y="2979683"/>
              <a:ext cx="2299488" cy="258082"/>
            </a:xfrm>
            <a:prstGeom prst="rect">
              <a:avLst/>
            </a:prstGeom>
            <a:noFill/>
          </p:spPr>
          <p:txBody>
            <a:bodyPr wrap="square" rtlCol="0">
              <a:spAutoFit/>
            </a:bodyPr>
            <a:lstStyle/>
            <a:p>
              <a:pPr algn="ctr"/>
              <a:r>
                <a:rPr lang="en-GB" sz="1100" b="1" dirty="0">
                  <a:hlinkClick r:id="rId5" action="ppaction://hlinksldjump"/>
                </a:rPr>
                <a:t>Main Menu</a:t>
              </a:r>
              <a:endParaRPr lang="en-GB" sz="1100" b="1" dirty="0"/>
            </a:p>
          </p:txBody>
        </p:sp>
      </p:grpSp>
      <p:sp>
        <p:nvSpPr>
          <p:cNvPr id="12" name="Rounded Rectangle 11"/>
          <p:cNvSpPr/>
          <p:nvPr/>
        </p:nvSpPr>
        <p:spPr>
          <a:xfrm>
            <a:off x="243699" y="461798"/>
            <a:ext cx="2590800" cy="323850"/>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GB"/>
          </a:p>
        </p:txBody>
      </p:sp>
      <p:sp>
        <p:nvSpPr>
          <p:cNvPr id="13" name="TextBox 12">
            <a:hlinkClick r:id="rId4" action="ppaction://hlinksldjump"/>
          </p:cNvPr>
          <p:cNvSpPr txBox="1"/>
          <p:nvPr/>
        </p:nvSpPr>
        <p:spPr>
          <a:xfrm>
            <a:off x="268015" y="490375"/>
            <a:ext cx="2547435" cy="307777"/>
          </a:xfrm>
          <a:prstGeom prst="rect">
            <a:avLst/>
          </a:prstGeom>
          <a:noFill/>
          <a:ln>
            <a:noFill/>
          </a:ln>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en-GB" sz="1400" b="1" dirty="0">
                <a:hlinkClick r:id="rId6" action="ppaction://hlinksldjump"/>
              </a:rPr>
              <a:t>Communication and Interaction</a:t>
            </a:r>
            <a:endParaRPr lang="en-GB" sz="1400" b="1" dirty="0"/>
          </a:p>
        </p:txBody>
      </p:sp>
      <p:sp>
        <p:nvSpPr>
          <p:cNvPr id="15" name="Rounded Rectangle 14"/>
          <p:cNvSpPr/>
          <p:nvPr/>
        </p:nvSpPr>
        <p:spPr>
          <a:xfrm>
            <a:off x="238835" y="1621450"/>
            <a:ext cx="2590800" cy="32385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GB"/>
          </a:p>
        </p:txBody>
      </p:sp>
      <p:sp>
        <p:nvSpPr>
          <p:cNvPr id="16" name="TextBox 15">
            <a:hlinkClick r:id="rId4" action="ppaction://hlinksldjump"/>
          </p:cNvPr>
          <p:cNvSpPr txBox="1"/>
          <p:nvPr/>
        </p:nvSpPr>
        <p:spPr>
          <a:xfrm>
            <a:off x="362660" y="1591657"/>
            <a:ext cx="2447925" cy="400110"/>
          </a:xfrm>
          <a:prstGeom prst="rect">
            <a:avLst/>
          </a:prstGeom>
          <a:noFill/>
        </p:spPr>
        <p:txBody>
          <a:bodyPr wrap="square" rtlCol="0">
            <a:spAutoFit/>
          </a:bodyPr>
          <a:lstStyle/>
          <a:p>
            <a:pPr algn="ctr"/>
            <a:r>
              <a:rPr lang="en-GB" sz="1000" b="1" dirty="0">
                <a:effectLst>
                  <a:outerShdw blurRad="50800" dist="38100" dir="2700000" algn="tl" rotWithShape="0">
                    <a:prstClr val="black">
                      <a:alpha val="40000"/>
                    </a:prstClr>
                  </a:outerShdw>
                </a:effectLst>
                <a:hlinkClick r:id="rId7" action="ppaction://hlinksldjump"/>
              </a:rPr>
              <a:t>Social, Emotional and Mental </a:t>
            </a:r>
          </a:p>
          <a:p>
            <a:pPr algn="ctr"/>
            <a:r>
              <a:rPr lang="en-GB" sz="1000" b="1" dirty="0">
                <a:effectLst>
                  <a:outerShdw blurRad="50800" dist="38100" dir="2700000" algn="tl" rotWithShape="0">
                    <a:prstClr val="black">
                      <a:alpha val="40000"/>
                    </a:prstClr>
                  </a:outerShdw>
                </a:effectLst>
                <a:hlinkClick r:id="rId7" action="ppaction://hlinksldjump"/>
              </a:rPr>
              <a:t>Health Difficulties</a:t>
            </a:r>
            <a:endParaRPr lang="en-GB" sz="1000" b="1" dirty="0">
              <a:effectLst>
                <a:outerShdw blurRad="50800" dist="38100" dir="2700000" algn="tl" rotWithShape="0">
                  <a:prstClr val="black">
                    <a:alpha val="40000"/>
                  </a:prstClr>
                </a:outerShdw>
              </a:effectLst>
            </a:endParaRPr>
          </a:p>
        </p:txBody>
      </p:sp>
      <p:grpSp>
        <p:nvGrpSpPr>
          <p:cNvPr id="17" name="Group 16"/>
          <p:cNvGrpSpPr/>
          <p:nvPr/>
        </p:nvGrpSpPr>
        <p:grpSpPr>
          <a:xfrm>
            <a:off x="243699" y="1041624"/>
            <a:ext cx="2590800" cy="336352"/>
            <a:chOff x="285750" y="2952750"/>
            <a:chExt cx="2590800" cy="336352"/>
          </a:xfrm>
        </p:grpSpPr>
        <p:sp>
          <p:nvSpPr>
            <p:cNvPr id="18" name="Rounded Rectangle 17"/>
            <p:cNvSpPr/>
            <p:nvPr/>
          </p:nvSpPr>
          <p:spPr>
            <a:xfrm>
              <a:off x="285750" y="2952750"/>
              <a:ext cx="2590800" cy="323850"/>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GB"/>
            </a:p>
          </p:txBody>
        </p:sp>
        <p:sp>
          <p:nvSpPr>
            <p:cNvPr id="19" name="TextBox 18">
              <a:hlinkClick r:id="rId4" action="ppaction://hlinksldjump"/>
            </p:cNvPr>
            <p:cNvSpPr txBox="1"/>
            <p:nvPr/>
          </p:nvSpPr>
          <p:spPr>
            <a:xfrm>
              <a:off x="409575" y="2981325"/>
              <a:ext cx="2447925" cy="307777"/>
            </a:xfrm>
            <a:prstGeom prst="rect">
              <a:avLst/>
            </a:prstGeom>
            <a:noFill/>
          </p:spPr>
          <p:txBody>
            <a:bodyPr wrap="square" rtlCol="0">
              <a:spAutoFit/>
            </a:bodyPr>
            <a:lstStyle/>
            <a:p>
              <a:pPr algn="ctr"/>
              <a:r>
                <a:rPr lang="en-GB" sz="1400" b="1" dirty="0">
                  <a:effectLst>
                    <a:outerShdw blurRad="50800" dist="38100" dir="2700000" algn="tl" rotWithShape="0">
                      <a:prstClr val="black">
                        <a:alpha val="40000"/>
                      </a:prstClr>
                    </a:outerShdw>
                  </a:effectLst>
                  <a:hlinkClick r:id="rId8" action="ppaction://hlinksldjump"/>
                </a:rPr>
                <a:t>Cognition and Learning</a:t>
              </a:r>
              <a:endParaRPr lang="en-GB" sz="1400" b="1" dirty="0">
                <a:effectLst>
                  <a:outerShdw blurRad="50800" dist="38100" dir="2700000" algn="tl" rotWithShape="0">
                    <a:prstClr val="black">
                      <a:alpha val="40000"/>
                    </a:prstClr>
                  </a:outerShdw>
                </a:effectLst>
              </a:endParaRPr>
            </a:p>
          </p:txBody>
        </p:sp>
      </p:grpSp>
      <p:sp>
        <p:nvSpPr>
          <p:cNvPr id="21" name="Rounded Rectangle 20"/>
          <p:cNvSpPr/>
          <p:nvPr/>
        </p:nvSpPr>
        <p:spPr>
          <a:xfrm>
            <a:off x="243699" y="2201275"/>
            <a:ext cx="2590800" cy="323850"/>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GB"/>
          </a:p>
        </p:txBody>
      </p:sp>
      <p:sp>
        <p:nvSpPr>
          <p:cNvPr id="22" name="TextBox 21">
            <a:hlinkClick r:id="rId4" action="ppaction://hlinksldjump"/>
          </p:cNvPr>
          <p:cNvSpPr txBox="1"/>
          <p:nvPr/>
        </p:nvSpPr>
        <p:spPr>
          <a:xfrm>
            <a:off x="367525" y="2229852"/>
            <a:ext cx="2447925" cy="276999"/>
          </a:xfrm>
          <a:prstGeom prst="rect">
            <a:avLst/>
          </a:prstGeom>
          <a:noFill/>
        </p:spPr>
        <p:txBody>
          <a:bodyPr wrap="square" rtlCol="0">
            <a:spAutoFit/>
          </a:bodyPr>
          <a:lstStyle/>
          <a:p>
            <a:pPr algn="ctr"/>
            <a:r>
              <a:rPr lang="en-GB" sz="1200" b="1" dirty="0">
                <a:effectLst>
                  <a:outerShdw blurRad="50800" dist="38100" dir="2700000" algn="tl" rotWithShape="0">
                    <a:prstClr val="black">
                      <a:alpha val="40000"/>
                    </a:prstClr>
                  </a:outerShdw>
                </a:effectLst>
                <a:hlinkClick r:id="rId9" action="ppaction://hlinksldjump"/>
              </a:rPr>
              <a:t>Sensory and/or Physical Needs</a:t>
            </a:r>
            <a:endParaRPr lang="en-GB" sz="1200" b="1" dirty="0">
              <a:effectLst>
                <a:outerShdw blurRad="50800" dist="38100" dir="2700000" algn="tl" rotWithShape="0">
                  <a:prstClr val="black">
                    <a:alpha val="40000"/>
                  </a:prstClr>
                </a:outerShdw>
              </a:effectLst>
            </a:endParaRPr>
          </a:p>
        </p:txBody>
      </p:sp>
      <p:sp>
        <p:nvSpPr>
          <p:cNvPr id="23" name="Text Box 2"/>
          <p:cNvSpPr txBox="1">
            <a:spLocks noChangeArrowheads="1"/>
          </p:cNvSpPr>
          <p:nvPr/>
        </p:nvSpPr>
        <p:spPr bwMode="auto">
          <a:xfrm>
            <a:off x="342901" y="2857500"/>
            <a:ext cx="8434059" cy="3714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285750" lvl="0" indent="-285750">
              <a:buFont typeface="Arial" panose="020B0604020202020204" pitchFamily="34" charset="0"/>
              <a:buChar char="•"/>
            </a:pPr>
            <a:endParaRPr lang="en-GB" dirty="0"/>
          </a:p>
          <a:p>
            <a:pPr marL="0" marR="0" lvl="0" indent="0" algn="l" defTabSz="914400" rtl="0" eaLnBrk="1" fontAlgn="base" latinLnBrk="0" hangingPunct="1">
              <a:lnSpc>
                <a:spcPct val="100000"/>
              </a:lnSpc>
              <a:spcBef>
                <a:spcPct val="0"/>
              </a:spcBef>
              <a:spcAft>
                <a:spcPct val="0"/>
              </a:spcAft>
              <a:buClrTx/>
              <a:buSzTx/>
              <a:buFontTx/>
              <a:buNone/>
              <a:tabLst/>
            </a:pPr>
            <a:r>
              <a:rPr lang="en-US" altLang="en-US" dirty="0">
                <a:latin typeface="Arial" pitchFamily="34" charset="0"/>
                <a:cs typeface="Arial" pitchFamily="34" charset="0"/>
              </a:rPr>
              <a:t>This section is about the additional support our school offers children with SEND. Please select the appropriate button to see the support available for each area of SEND. </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dirty="0">
                <a:ln>
                  <a:noFill/>
                </a:ln>
                <a:solidFill>
                  <a:srgbClr val="00B050"/>
                </a:solidFill>
                <a:effectLst/>
                <a:latin typeface="Arial" pitchFamily="34" charset="0"/>
                <a:cs typeface="Arial" pitchFamily="34" charset="0"/>
              </a:rPr>
              <a:t>.</a:t>
            </a:r>
            <a:endParaRPr kumimoji="0" lang="en-US" altLang="en-US" sz="1800" b="0" i="0" u="none" strike="noStrike" cap="none" normalizeH="0" baseline="0" dirty="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37109097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1" y="2"/>
            <a:ext cx="9144000" cy="6858001"/>
          </a:xfrm>
          <a:prstGeom prst="rect">
            <a:avLst/>
          </a:prstGeom>
          <a:gradFill rotWithShape="0">
            <a:gsLst>
              <a:gs pos="0">
                <a:srgbClr val="FFFFFF"/>
              </a:gs>
              <a:gs pos="100000">
                <a:srgbClr val="00B050"/>
              </a:gs>
            </a:gsLst>
            <a:path path="shape">
              <a:fillToRect l="50000" t="50000" r="50000" b="50000"/>
            </a:path>
          </a:gradFill>
          <a:ln>
            <a:noFill/>
          </a:ln>
          <a:effectLst>
            <a:outerShdw dist="28398" dir="3806097" algn="ctr" rotWithShape="0">
              <a:srgbClr val="3F3151">
                <a:alpha val="50000"/>
              </a:srgbClr>
            </a:outerShdw>
          </a:effectLst>
          <a:extLst>
            <a:ext uri="{91240B29-F687-4F45-9708-019B960494DF}">
              <a14:hiddenLine xmlns:a14="http://schemas.microsoft.com/office/drawing/2010/main" w="12700">
                <a:solidFill>
                  <a:srgbClr val="B2A1C7"/>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pic>
        <p:nvPicPr>
          <p:cNvPr id="13" name="Picture 12"/>
          <p:cNvPicPr>
            <a:picLocks noChangeAspect="1"/>
          </p:cNvPicPr>
          <p:nvPr/>
        </p:nvPicPr>
        <p:blipFill>
          <a:blip r:embed="rId2">
            <a:extLst>
              <a:ext uri="{BEBA8EAE-BF5A-486C-A8C5-ECC9F3942E4B}">
                <a14:imgProps xmlns:a14="http://schemas.microsoft.com/office/drawing/2010/main">
                  <a14:imgLayer r:embed="rId3">
                    <a14:imgEffect>
                      <a14:brightnessContrast bright="40000" contrast="40000"/>
                    </a14:imgEffect>
                  </a14:imgLayer>
                </a14:imgProps>
              </a:ext>
              <a:ext uri="{28A0092B-C50C-407E-A947-70E740481C1C}">
                <a14:useLocalDpi xmlns:a14="http://schemas.microsoft.com/office/drawing/2010/main" val="0"/>
              </a:ext>
            </a:extLst>
          </a:blip>
          <a:stretch>
            <a:fillRect/>
          </a:stretch>
        </p:blipFill>
        <p:spPr>
          <a:xfrm>
            <a:off x="6089709" y="3358057"/>
            <a:ext cx="3290701" cy="3358054"/>
          </a:xfrm>
          <a:prstGeom prst="rect">
            <a:avLst/>
          </a:prstGeom>
        </p:spPr>
      </p:pic>
      <p:grpSp>
        <p:nvGrpSpPr>
          <p:cNvPr id="7" name="Group 6"/>
          <p:cNvGrpSpPr/>
          <p:nvPr/>
        </p:nvGrpSpPr>
        <p:grpSpPr>
          <a:xfrm>
            <a:off x="6517071" y="3693179"/>
            <a:ext cx="2514600" cy="2655888"/>
            <a:chOff x="4057650" y="2416175"/>
            <a:chExt cx="2514600" cy="2655888"/>
          </a:xfrm>
        </p:grpSpPr>
        <p:sp>
          <p:nvSpPr>
            <p:cNvPr id="8" name="AutoShape 3"/>
            <p:cNvSpPr>
              <a:spLocks noChangeArrowheads="1"/>
            </p:cNvSpPr>
            <p:nvPr/>
          </p:nvSpPr>
          <p:spPr bwMode="auto">
            <a:xfrm rot="-12923631">
              <a:off x="4057650" y="2416175"/>
              <a:ext cx="2514600" cy="2655888"/>
            </a:xfrm>
            <a:custGeom>
              <a:avLst/>
              <a:gdLst>
                <a:gd name="G0" fmla="+- -3520735 0 0"/>
                <a:gd name="G1" fmla="+- -9666729 0 0"/>
                <a:gd name="G2" fmla="+- -3520735 0 -9666729"/>
                <a:gd name="G3" fmla="+- 10800 0 0"/>
                <a:gd name="G4" fmla="+- 0 0 -3520735"/>
                <a:gd name="T0" fmla="*/ 360 256 1"/>
                <a:gd name="T1" fmla="*/ 0 256 1"/>
                <a:gd name="G5" fmla="+- G2 T0 T1"/>
                <a:gd name="G6" fmla="?: G2 G2 G5"/>
                <a:gd name="G7" fmla="+- 0 0 G6"/>
                <a:gd name="G8" fmla="+- 6155 0 0"/>
                <a:gd name="G9" fmla="+- 0 0 -9666729"/>
                <a:gd name="G10" fmla="+- 6155 0 2700"/>
                <a:gd name="G11" fmla="cos G10 -3520735"/>
                <a:gd name="G12" fmla="sin G10 -3520735"/>
                <a:gd name="G13" fmla="cos 13500 -3520735"/>
                <a:gd name="G14" fmla="sin 13500 -3520735"/>
                <a:gd name="G15" fmla="+- G11 10800 0"/>
                <a:gd name="G16" fmla="+- G12 10800 0"/>
                <a:gd name="G17" fmla="+- G13 10800 0"/>
                <a:gd name="G18" fmla="+- G14 10800 0"/>
                <a:gd name="G19" fmla="*/ 6155 1 2"/>
                <a:gd name="G20" fmla="+- G19 5400 0"/>
                <a:gd name="G21" fmla="cos G20 -3520735"/>
                <a:gd name="G22" fmla="sin G20 -3520735"/>
                <a:gd name="G23" fmla="+- G21 10800 0"/>
                <a:gd name="G24" fmla="+- G12 G23 G22"/>
                <a:gd name="G25" fmla="+- G22 G23 G11"/>
                <a:gd name="G26" fmla="cos 10800 -3520735"/>
                <a:gd name="G27" fmla="sin 10800 -3520735"/>
                <a:gd name="G28" fmla="cos 6155 -3520735"/>
                <a:gd name="G29" fmla="sin 6155 -3520735"/>
                <a:gd name="G30" fmla="+- G26 10800 0"/>
                <a:gd name="G31" fmla="+- G27 10800 0"/>
                <a:gd name="G32" fmla="+- G28 10800 0"/>
                <a:gd name="G33" fmla="+- G29 10800 0"/>
                <a:gd name="G34" fmla="+- G19 5400 0"/>
                <a:gd name="G35" fmla="cos G34 -9666729"/>
                <a:gd name="G36" fmla="sin G34 -9666729"/>
                <a:gd name="G37" fmla="+/ -9666729 -3520735 2"/>
                <a:gd name="T2" fmla="*/ 180 256 1"/>
                <a:gd name="T3" fmla="*/ 0 256 1"/>
                <a:gd name="G38" fmla="+- G37 T2 T3"/>
                <a:gd name="G39" fmla="?: G2 G37 G38"/>
                <a:gd name="G40" fmla="cos 10800 G39"/>
                <a:gd name="G41" fmla="sin 10800 G39"/>
                <a:gd name="G42" fmla="cos 6155 G39"/>
                <a:gd name="G43" fmla="sin 6155 G39"/>
                <a:gd name="G44" fmla="+- G40 10800 0"/>
                <a:gd name="G45" fmla="+- G41 10800 0"/>
                <a:gd name="G46" fmla="+- G42 10800 0"/>
                <a:gd name="G47" fmla="+- G43 10800 0"/>
                <a:gd name="G48" fmla="+- G35 10800 0"/>
                <a:gd name="G49" fmla="+- G36 10800 0"/>
                <a:gd name="T4" fmla="*/ 8811 w 21600"/>
                <a:gd name="T5" fmla="*/ 184 h 21600"/>
                <a:gd name="T6" fmla="*/ 3649 w 21600"/>
                <a:gd name="T7" fmla="*/ 6245 h 21600"/>
                <a:gd name="T8" fmla="*/ 9666 w 21600"/>
                <a:gd name="T9" fmla="*/ 4750 h 21600"/>
                <a:gd name="T10" fmla="*/ 18787 w 21600"/>
                <a:gd name="T11" fmla="*/ -84 h 21600"/>
                <a:gd name="T12" fmla="*/ 19865 w 21600"/>
                <a:gd name="T13" fmla="*/ 6937 h 21600"/>
                <a:gd name="T14" fmla="*/ 12844 w 21600"/>
                <a:gd name="T15" fmla="*/ 8014 h 21600"/>
                <a:gd name="T16" fmla="*/ 3163 w 21600"/>
                <a:gd name="T17" fmla="*/ 3163 h 21600"/>
                <a:gd name="T18" fmla="*/ 18437 w 21600"/>
                <a:gd name="T19" fmla="*/ 18437 h 21600"/>
              </a:gdLst>
              <a:ahLst/>
              <a:cxnLst>
                <a:cxn ang="0">
                  <a:pos x="T4" y="T5"/>
                </a:cxn>
                <a:cxn ang="0">
                  <a:pos x="T6" y="T7"/>
                </a:cxn>
                <a:cxn ang="0">
                  <a:pos x="T8" y="T9"/>
                </a:cxn>
                <a:cxn ang="0">
                  <a:pos x="T10" y="T11"/>
                </a:cxn>
                <a:cxn ang="0">
                  <a:pos x="T12" y="T13"/>
                </a:cxn>
                <a:cxn ang="0">
                  <a:pos x="T14" y="T15"/>
                </a:cxn>
              </a:cxnLst>
              <a:rect l="T16" t="T17" r="T18" b="T19"/>
              <a:pathLst>
                <a:path w="21600" h="21600">
                  <a:moveTo>
                    <a:pt x="14441" y="5838"/>
                  </a:moveTo>
                  <a:cubicBezTo>
                    <a:pt x="13385" y="5062"/>
                    <a:pt x="12110" y="4645"/>
                    <a:pt x="10800" y="4645"/>
                  </a:cubicBezTo>
                  <a:cubicBezTo>
                    <a:pt x="8696" y="4645"/>
                    <a:pt x="6738" y="5719"/>
                    <a:pt x="5608" y="7493"/>
                  </a:cubicBezTo>
                  <a:lnTo>
                    <a:pt x="1691" y="4997"/>
                  </a:lnTo>
                  <a:cubicBezTo>
                    <a:pt x="3674" y="1884"/>
                    <a:pt x="7109" y="0"/>
                    <a:pt x="10800" y="0"/>
                  </a:cubicBezTo>
                  <a:cubicBezTo>
                    <a:pt x="13098" y="0"/>
                    <a:pt x="15337" y="733"/>
                    <a:pt x="17190" y="2093"/>
                  </a:cubicBezTo>
                  <a:lnTo>
                    <a:pt x="18787" y="-84"/>
                  </a:lnTo>
                  <a:lnTo>
                    <a:pt x="19865" y="6937"/>
                  </a:lnTo>
                  <a:lnTo>
                    <a:pt x="12844" y="8014"/>
                  </a:lnTo>
                  <a:lnTo>
                    <a:pt x="14441" y="5838"/>
                  </a:lnTo>
                  <a:close/>
                </a:path>
              </a:pathLst>
            </a:custGeom>
            <a:gradFill rotWithShape="1">
              <a:gsLst>
                <a:gs pos="0">
                  <a:srgbClr val="00B050"/>
                </a:gs>
                <a:gs pos="100000">
                  <a:srgbClr val="00B0F0"/>
                </a:gs>
              </a:gsLst>
              <a:lin ang="0" scaled="1"/>
            </a:gradFill>
            <a:ln w="19050">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GB"/>
            </a:p>
          </p:txBody>
        </p:sp>
        <p:sp>
          <p:nvSpPr>
            <p:cNvPr id="9" name="WordArt 4"/>
            <p:cNvSpPr>
              <a:spLocks noChangeArrowheads="1" noChangeShapeType="1" noTextEdit="1"/>
            </p:cNvSpPr>
            <p:nvPr/>
          </p:nvSpPr>
          <p:spPr bwMode="auto">
            <a:xfrm rot="8930439">
              <a:off x="5578475" y="4400550"/>
              <a:ext cx="355600" cy="222250"/>
            </a:xfrm>
            <a:prstGeom prst="rect">
              <a:avLst/>
            </a:prstGeom>
            <a:extLst>
              <a:ext uri="{AF507438-7753-43E0-B8FC-AC1667EBCBE1}">
                <a14:hiddenEffects xmlns:a14="http://schemas.microsoft.com/office/drawing/2010/main">
                  <a:effectLst/>
                </a14:hiddenEffects>
              </a:ext>
            </a:extLst>
          </p:spPr>
          <p:txBody>
            <a:bodyPr wrap="none" fromWordArt="1">
              <a:prstTxWarp prst="textArchUp">
                <a:avLst>
                  <a:gd name="adj" fmla="val 11520593"/>
                </a:avLst>
              </a:prstTxWarp>
            </a:bodyPr>
            <a:lstStyle/>
            <a:p>
              <a:pPr algn="ctr" rtl="0">
                <a:buNone/>
              </a:pPr>
              <a:r>
                <a:rPr lang="en-GB" sz="3600" kern="10" spc="0" dirty="0">
                  <a:ln w="9525">
                    <a:solidFill>
                      <a:srgbClr val="000000"/>
                    </a:solidFill>
                    <a:round/>
                    <a:headEnd/>
                    <a:tailEnd/>
                  </a:ln>
                  <a:solidFill>
                    <a:srgbClr val="000000"/>
                  </a:solidFill>
                  <a:effectLst/>
                  <a:latin typeface="Arial Black"/>
                </a:rPr>
                <a:t>Do</a:t>
              </a:r>
            </a:p>
          </p:txBody>
        </p:sp>
      </p:grpSp>
      <p:grpSp>
        <p:nvGrpSpPr>
          <p:cNvPr id="10" name="Group 9"/>
          <p:cNvGrpSpPr/>
          <p:nvPr/>
        </p:nvGrpSpPr>
        <p:grpSpPr>
          <a:xfrm>
            <a:off x="8026620" y="6369270"/>
            <a:ext cx="975491" cy="328277"/>
            <a:chOff x="285750" y="2952750"/>
            <a:chExt cx="2590800" cy="323850"/>
          </a:xfrm>
        </p:grpSpPr>
        <p:sp>
          <p:nvSpPr>
            <p:cNvPr id="11" name="Rounded Rectangle 10"/>
            <p:cNvSpPr/>
            <p:nvPr/>
          </p:nvSpPr>
          <p:spPr>
            <a:xfrm>
              <a:off x="285750" y="2952750"/>
              <a:ext cx="2590800" cy="323850"/>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GB"/>
            </a:p>
          </p:txBody>
        </p:sp>
        <p:sp>
          <p:nvSpPr>
            <p:cNvPr id="12" name="TextBox 11">
              <a:hlinkClick r:id="rId4" action="ppaction://hlinksldjump"/>
            </p:cNvPr>
            <p:cNvSpPr txBox="1"/>
            <p:nvPr/>
          </p:nvSpPr>
          <p:spPr>
            <a:xfrm>
              <a:off x="409576" y="2979683"/>
              <a:ext cx="2299488" cy="258082"/>
            </a:xfrm>
            <a:prstGeom prst="rect">
              <a:avLst/>
            </a:prstGeom>
            <a:noFill/>
          </p:spPr>
          <p:txBody>
            <a:bodyPr wrap="square" rtlCol="0">
              <a:spAutoFit/>
            </a:bodyPr>
            <a:lstStyle/>
            <a:p>
              <a:pPr algn="ctr"/>
              <a:r>
                <a:rPr lang="en-GB" sz="1100" b="1" dirty="0">
                  <a:hlinkClick r:id="rId5" action="ppaction://hlinksldjump"/>
                </a:rPr>
                <a:t>Main Menu</a:t>
              </a:r>
              <a:endParaRPr lang="en-GB" sz="1100" b="1" dirty="0"/>
            </a:p>
          </p:txBody>
        </p:sp>
      </p:grpSp>
      <p:sp>
        <p:nvSpPr>
          <p:cNvPr id="14" name="Text Box 2"/>
          <p:cNvSpPr txBox="1">
            <a:spLocks noChangeArrowheads="1"/>
          </p:cNvSpPr>
          <p:nvPr/>
        </p:nvSpPr>
        <p:spPr bwMode="auto">
          <a:xfrm>
            <a:off x="300039" y="296214"/>
            <a:ext cx="6100761" cy="60730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sz="1200" b="1" dirty="0"/>
          </a:p>
          <a:p>
            <a:r>
              <a:rPr lang="en-GB" sz="1200" dirty="0"/>
              <a:t>All areas of the curriculum are accessible to all pupils, no matter their needs.  The delivery of the  school curriculum is differentiated to meet the needs of all pupils within a class, including those with SEND. This may include: different ways of recording other than writing; the use of practical resources and  visual prompts; or using resources and strategies to help pupils with physical disabilities, specific learning  difficulties or sensory processing difficulties. </a:t>
            </a:r>
          </a:p>
          <a:p>
            <a:endParaRPr lang="en-GB" sz="1200" dirty="0"/>
          </a:p>
          <a:p>
            <a:r>
              <a:rPr lang="en-GB" sz="1200" dirty="0"/>
              <a:t>Class Teachers and Teaching Assistants deliver targeted interventions  for children with SEND. </a:t>
            </a:r>
          </a:p>
          <a:p>
            <a:r>
              <a:rPr lang="en-GB" sz="1200" dirty="0"/>
              <a:t>In EYFS pupils work closely with their key member of staff, who is able to identify and plan for specific learning needs. We use Early Talk Boost to help children develop their language skills as well as a range of interventions bespoke to the individual pupils in our care. Communication is a key focus across school. All of our EY staff have completed at least 1 level of Makaton training, as have our staff who support in the SEN support classes. </a:t>
            </a:r>
          </a:p>
          <a:p>
            <a:endParaRPr lang="en-GB" sz="1200" dirty="0"/>
          </a:p>
          <a:p>
            <a:r>
              <a:rPr lang="en-GB" sz="1200" dirty="0"/>
              <a:t>In KS1 we can provide early intervention for phonics and reading through small  group work and 1:1 support. Literacy and language interventions used include Talk Boost , RWI and narrative.  Targeted Number Sense interventions and </a:t>
            </a:r>
            <a:r>
              <a:rPr lang="en-GB" sz="1200" dirty="0" err="1"/>
              <a:t>PiXL</a:t>
            </a:r>
            <a:r>
              <a:rPr lang="en-GB" sz="1200" dirty="0"/>
              <a:t> can also be provided where appropriate.</a:t>
            </a:r>
          </a:p>
          <a:p>
            <a:r>
              <a:rPr lang="en-GB" sz="1200" dirty="0"/>
              <a:t>In KS2 staff can provide smaller intervention group work in English and Maths , depending on the needs of the pupils .  Interventions activities include </a:t>
            </a:r>
            <a:r>
              <a:rPr lang="en-GB" sz="1200" dirty="0" err="1"/>
              <a:t>PiXL</a:t>
            </a:r>
            <a:r>
              <a:rPr lang="en-GB" sz="1200" dirty="0"/>
              <a:t>, Number Sense and Lexia.</a:t>
            </a:r>
          </a:p>
          <a:p>
            <a:endParaRPr lang="en-GB" sz="1200" dirty="0"/>
          </a:p>
          <a:p>
            <a:r>
              <a:rPr lang="en-GB" sz="1200" dirty="0"/>
              <a:t>The staff all work together to develop children’s social and emotional skills, build confidence and promote well-being.  We have worked closely with the Local Authority’s SEMH Inclusion &amp; Vulnerable Team to upskill staff and to support individual pupils with complex difficulties in this area. We are a trauma informed school and incorporate THRIVE, PACE and emotion coaching in our daily practise. This is a strength of our school.</a:t>
            </a:r>
          </a:p>
          <a:p>
            <a:endParaRPr lang="en-GB" sz="1200" dirty="0"/>
          </a:p>
          <a:p>
            <a:r>
              <a:rPr lang="en-GB" sz="1200" dirty="0"/>
              <a:t>The two support classes work closely with external agencies where applicable, to provide specific, appropriate programmes of work for the individual pupils  who attend. The senior leaders in school meet with staff to plan and review provision and support for vulnerable pupils and ensure that all professional recommendations are in place for all pupils in school.</a:t>
            </a:r>
          </a:p>
          <a:p>
            <a:endParaRPr lang="en-GB" sz="1200" dirty="0"/>
          </a:p>
          <a:p>
            <a:r>
              <a:rPr lang="en-GB" sz="1200" dirty="0"/>
              <a:t>We make many educational visits  and  make provision for after school clubs and enhancement activities ; we make special arrangements when necessary to ensure that children with SEND can access all these activities. The arrangements we make depend on the child’s need or disability. </a:t>
            </a:r>
          </a:p>
          <a:p>
            <a:endParaRPr lang="en-GB" sz="1000" dirty="0"/>
          </a:p>
          <a:p>
            <a:endParaRPr lang="en-GB" sz="1000" dirty="0"/>
          </a:p>
          <a:p>
            <a:r>
              <a:rPr lang="en-GB" sz="1000" dirty="0">
                <a:solidFill>
                  <a:srgbClr val="FF0000"/>
                </a:solidFill>
              </a:rPr>
              <a:t>. </a:t>
            </a:r>
            <a:endParaRPr kumimoji="0" lang="en-US" altLang="en-US" sz="1000" b="0" i="0" u="none" strike="noStrike" cap="none" normalizeH="0" baseline="0" dirty="0">
              <a:ln>
                <a:noFill/>
              </a:ln>
              <a:solidFill>
                <a:srgbClr val="FF0000"/>
              </a:solidFill>
              <a:effectLst/>
              <a:latin typeface="Arial" pitchFamily="34" charset="0"/>
              <a:cs typeface="Arial" pitchFamily="34" charset="0"/>
            </a:endParaRPr>
          </a:p>
        </p:txBody>
      </p:sp>
    </p:spTree>
    <p:extLst>
      <p:ext uri="{BB962C8B-B14F-4D97-AF65-F5344CB8AC3E}">
        <p14:creationId xmlns:p14="http://schemas.microsoft.com/office/powerpoint/2010/main" val="8682704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0" y="-228599"/>
            <a:ext cx="9144000" cy="6858000"/>
          </a:xfrm>
          <a:prstGeom prst="rect">
            <a:avLst/>
          </a:prstGeom>
          <a:gradFill rotWithShape="0">
            <a:gsLst>
              <a:gs pos="0">
                <a:srgbClr val="E5DFEC"/>
              </a:gs>
              <a:gs pos="100000">
                <a:srgbClr val="00B0F0"/>
              </a:gs>
            </a:gsLst>
            <a:path path="shape">
              <a:fillToRect l="50000" t="50000" r="50000" b="50000"/>
            </a:path>
          </a:gradFill>
          <a:ln>
            <a:noFill/>
          </a:ln>
          <a:effectLst>
            <a:outerShdw dist="28398" dir="3806097" algn="ctr" rotWithShape="0">
              <a:srgbClr val="3F3151">
                <a:alpha val="50000"/>
              </a:srgbClr>
            </a:outerShdw>
          </a:effectLst>
          <a:extLst>
            <a:ext uri="{91240B29-F687-4F45-9708-019B960494DF}">
              <a14:hiddenLine xmlns:a14="http://schemas.microsoft.com/office/drawing/2010/main" w="12700">
                <a:solidFill>
                  <a:srgbClr val="B2A1C7"/>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pic>
        <p:nvPicPr>
          <p:cNvPr id="16" name="Picture 15"/>
          <p:cNvPicPr>
            <a:picLocks noChangeAspect="1"/>
          </p:cNvPicPr>
          <p:nvPr/>
        </p:nvPicPr>
        <p:blipFill>
          <a:blip r:embed="rId2">
            <a:extLst>
              <a:ext uri="{BEBA8EAE-BF5A-486C-A8C5-ECC9F3942E4B}">
                <a14:imgProps xmlns:a14="http://schemas.microsoft.com/office/drawing/2010/main">
                  <a14:imgLayer r:embed="rId3">
                    <a14:imgEffect>
                      <a14:brightnessContrast bright="40000" contrast="40000"/>
                    </a14:imgEffect>
                  </a14:imgLayer>
                </a14:imgProps>
              </a:ext>
              <a:ext uri="{28A0092B-C50C-407E-A947-70E740481C1C}">
                <a14:useLocalDpi xmlns:a14="http://schemas.microsoft.com/office/drawing/2010/main" val="0"/>
              </a:ext>
            </a:extLst>
          </a:blip>
          <a:stretch>
            <a:fillRect/>
          </a:stretch>
        </p:blipFill>
        <p:spPr>
          <a:xfrm>
            <a:off x="51515" y="3767959"/>
            <a:ext cx="3290701" cy="3358054"/>
          </a:xfrm>
          <a:prstGeom prst="rect">
            <a:avLst/>
          </a:prstGeom>
        </p:spPr>
      </p:pic>
      <p:grpSp>
        <p:nvGrpSpPr>
          <p:cNvPr id="7" name="Group 6"/>
          <p:cNvGrpSpPr/>
          <p:nvPr/>
        </p:nvGrpSpPr>
        <p:grpSpPr>
          <a:xfrm>
            <a:off x="379195" y="4198337"/>
            <a:ext cx="2655887" cy="2513013"/>
            <a:chOff x="4005263" y="2511425"/>
            <a:chExt cx="2655887" cy="2513013"/>
          </a:xfrm>
        </p:grpSpPr>
        <p:sp>
          <p:nvSpPr>
            <p:cNvPr id="8" name="AutoShape 3"/>
            <p:cNvSpPr>
              <a:spLocks noChangeArrowheads="1"/>
            </p:cNvSpPr>
            <p:nvPr/>
          </p:nvSpPr>
          <p:spPr bwMode="auto">
            <a:xfrm rot="-29084141">
              <a:off x="4076700" y="2439988"/>
              <a:ext cx="2513013" cy="2655887"/>
            </a:xfrm>
            <a:custGeom>
              <a:avLst/>
              <a:gdLst>
                <a:gd name="G0" fmla="+- -3520735 0 0"/>
                <a:gd name="G1" fmla="+- -9666729 0 0"/>
                <a:gd name="G2" fmla="+- -3520735 0 -9666729"/>
                <a:gd name="G3" fmla="+- 10800 0 0"/>
                <a:gd name="G4" fmla="+- 0 0 -3520735"/>
                <a:gd name="T0" fmla="*/ 360 256 1"/>
                <a:gd name="T1" fmla="*/ 0 256 1"/>
                <a:gd name="G5" fmla="+- G2 T0 T1"/>
                <a:gd name="G6" fmla="?: G2 G2 G5"/>
                <a:gd name="G7" fmla="+- 0 0 G6"/>
                <a:gd name="G8" fmla="+- 6155 0 0"/>
                <a:gd name="G9" fmla="+- 0 0 -9666729"/>
                <a:gd name="G10" fmla="+- 6155 0 2700"/>
                <a:gd name="G11" fmla="cos G10 -3520735"/>
                <a:gd name="G12" fmla="sin G10 -3520735"/>
                <a:gd name="G13" fmla="cos 13500 -3520735"/>
                <a:gd name="G14" fmla="sin 13500 -3520735"/>
                <a:gd name="G15" fmla="+- G11 10800 0"/>
                <a:gd name="G16" fmla="+- G12 10800 0"/>
                <a:gd name="G17" fmla="+- G13 10800 0"/>
                <a:gd name="G18" fmla="+- G14 10800 0"/>
                <a:gd name="G19" fmla="*/ 6155 1 2"/>
                <a:gd name="G20" fmla="+- G19 5400 0"/>
                <a:gd name="G21" fmla="cos G20 -3520735"/>
                <a:gd name="G22" fmla="sin G20 -3520735"/>
                <a:gd name="G23" fmla="+- G21 10800 0"/>
                <a:gd name="G24" fmla="+- G12 G23 G22"/>
                <a:gd name="G25" fmla="+- G22 G23 G11"/>
                <a:gd name="G26" fmla="cos 10800 -3520735"/>
                <a:gd name="G27" fmla="sin 10800 -3520735"/>
                <a:gd name="G28" fmla="cos 6155 -3520735"/>
                <a:gd name="G29" fmla="sin 6155 -3520735"/>
                <a:gd name="G30" fmla="+- G26 10800 0"/>
                <a:gd name="G31" fmla="+- G27 10800 0"/>
                <a:gd name="G32" fmla="+- G28 10800 0"/>
                <a:gd name="G33" fmla="+- G29 10800 0"/>
                <a:gd name="G34" fmla="+- G19 5400 0"/>
                <a:gd name="G35" fmla="cos G34 -9666729"/>
                <a:gd name="G36" fmla="sin G34 -9666729"/>
                <a:gd name="G37" fmla="+/ -9666729 -3520735 2"/>
                <a:gd name="T2" fmla="*/ 180 256 1"/>
                <a:gd name="T3" fmla="*/ 0 256 1"/>
                <a:gd name="G38" fmla="+- G37 T2 T3"/>
                <a:gd name="G39" fmla="?: G2 G37 G38"/>
                <a:gd name="G40" fmla="cos 10800 G39"/>
                <a:gd name="G41" fmla="sin 10800 G39"/>
                <a:gd name="G42" fmla="cos 6155 G39"/>
                <a:gd name="G43" fmla="sin 6155 G39"/>
                <a:gd name="G44" fmla="+- G40 10800 0"/>
                <a:gd name="G45" fmla="+- G41 10800 0"/>
                <a:gd name="G46" fmla="+- G42 10800 0"/>
                <a:gd name="G47" fmla="+- G43 10800 0"/>
                <a:gd name="G48" fmla="+- G35 10800 0"/>
                <a:gd name="G49" fmla="+- G36 10800 0"/>
                <a:gd name="T4" fmla="*/ 8811 w 21600"/>
                <a:gd name="T5" fmla="*/ 184 h 21600"/>
                <a:gd name="T6" fmla="*/ 3649 w 21600"/>
                <a:gd name="T7" fmla="*/ 6245 h 21600"/>
                <a:gd name="T8" fmla="*/ 9666 w 21600"/>
                <a:gd name="T9" fmla="*/ 4750 h 21600"/>
                <a:gd name="T10" fmla="*/ 18787 w 21600"/>
                <a:gd name="T11" fmla="*/ -84 h 21600"/>
                <a:gd name="T12" fmla="*/ 19865 w 21600"/>
                <a:gd name="T13" fmla="*/ 6937 h 21600"/>
                <a:gd name="T14" fmla="*/ 12844 w 21600"/>
                <a:gd name="T15" fmla="*/ 8014 h 21600"/>
                <a:gd name="T16" fmla="*/ 3163 w 21600"/>
                <a:gd name="T17" fmla="*/ 3163 h 21600"/>
                <a:gd name="T18" fmla="*/ 18437 w 21600"/>
                <a:gd name="T19" fmla="*/ 18437 h 21600"/>
              </a:gdLst>
              <a:ahLst/>
              <a:cxnLst>
                <a:cxn ang="0">
                  <a:pos x="T4" y="T5"/>
                </a:cxn>
                <a:cxn ang="0">
                  <a:pos x="T6" y="T7"/>
                </a:cxn>
                <a:cxn ang="0">
                  <a:pos x="T8" y="T9"/>
                </a:cxn>
                <a:cxn ang="0">
                  <a:pos x="T10" y="T11"/>
                </a:cxn>
                <a:cxn ang="0">
                  <a:pos x="T12" y="T13"/>
                </a:cxn>
                <a:cxn ang="0">
                  <a:pos x="T14" y="T15"/>
                </a:cxn>
              </a:cxnLst>
              <a:rect l="T16" t="T17" r="T18" b="T19"/>
              <a:pathLst>
                <a:path w="21600" h="21600">
                  <a:moveTo>
                    <a:pt x="14441" y="5838"/>
                  </a:moveTo>
                  <a:cubicBezTo>
                    <a:pt x="13385" y="5062"/>
                    <a:pt x="12110" y="4645"/>
                    <a:pt x="10800" y="4645"/>
                  </a:cubicBezTo>
                  <a:cubicBezTo>
                    <a:pt x="8696" y="4645"/>
                    <a:pt x="6738" y="5719"/>
                    <a:pt x="5608" y="7493"/>
                  </a:cubicBezTo>
                  <a:lnTo>
                    <a:pt x="1691" y="4997"/>
                  </a:lnTo>
                  <a:cubicBezTo>
                    <a:pt x="3674" y="1884"/>
                    <a:pt x="7109" y="0"/>
                    <a:pt x="10800" y="0"/>
                  </a:cubicBezTo>
                  <a:cubicBezTo>
                    <a:pt x="13098" y="0"/>
                    <a:pt x="15337" y="733"/>
                    <a:pt x="17190" y="2093"/>
                  </a:cubicBezTo>
                  <a:lnTo>
                    <a:pt x="18787" y="-84"/>
                  </a:lnTo>
                  <a:lnTo>
                    <a:pt x="19865" y="6937"/>
                  </a:lnTo>
                  <a:lnTo>
                    <a:pt x="12844" y="8014"/>
                  </a:lnTo>
                  <a:lnTo>
                    <a:pt x="14441" y="5838"/>
                  </a:lnTo>
                  <a:close/>
                </a:path>
              </a:pathLst>
            </a:custGeom>
            <a:gradFill rotWithShape="1">
              <a:gsLst>
                <a:gs pos="0">
                  <a:srgbClr val="00B0F0"/>
                </a:gs>
                <a:gs pos="100000">
                  <a:srgbClr val="B2A1C7"/>
                </a:gs>
              </a:gsLst>
              <a:lin ang="0" scaled="1"/>
            </a:gradFill>
            <a:ln w="19050">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9" name="WordArt 4"/>
            <p:cNvSpPr>
              <a:spLocks noChangeArrowheads="1" noChangeShapeType="1" noTextEdit="1"/>
            </p:cNvSpPr>
            <p:nvPr/>
          </p:nvSpPr>
          <p:spPr bwMode="auto">
            <a:xfrm rot="-7385954">
              <a:off x="4214019" y="3818732"/>
              <a:ext cx="936625" cy="585787"/>
            </a:xfrm>
            <a:prstGeom prst="rect">
              <a:avLst/>
            </a:prstGeom>
            <a:extLst>
              <a:ext uri="{AF507438-7753-43E0-B8FC-AC1667EBCBE1}">
                <a14:hiddenEffects xmlns:a14="http://schemas.microsoft.com/office/drawing/2010/main">
                  <a:effectLst/>
                </a14:hiddenEffects>
              </a:ext>
            </a:extLst>
          </p:spPr>
          <p:txBody>
            <a:bodyPr wrap="none" fromWordArt="1">
              <a:prstTxWarp prst="textArchUp">
                <a:avLst>
                  <a:gd name="adj" fmla="val 11521066"/>
                </a:avLst>
              </a:prstTxWarp>
            </a:bodyPr>
            <a:lstStyle/>
            <a:p>
              <a:pPr algn="ctr" rtl="0">
                <a:buNone/>
              </a:pPr>
              <a:r>
                <a:rPr lang="en-GB" sz="3600" kern="10" spc="0" dirty="0">
                  <a:ln w="9525">
                    <a:solidFill>
                      <a:srgbClr val="000000"/>
                    </a:solidFill>
                    <a:round/>
                    <a:headEnd/>
                    <a:tailEnd/>
                  </a:ln>
                  <a:solidFill>
                    <a:srgbClr val="000000"/>
                  </a:solidFill>
                  <a:effectLst/>
                  <a:latin typeface="Arial Black"/>
                </a:rPr>
                <a:t>Review</a:t>
              </a:r>
            </a:p>
          </p:txBody>
        </p:sp>
      </p:grpSp>
      <p:grpSp>
        <p:nvGrpSpPr>
          <p:cNvPr id="13" name="Group 12"/>
          <p:cNvGrpSpPr/>
          <p:nvPr/>
        </p:nvGrpSpPr>
        <p:grpSpPr>
          <a:xfrm>
            <a:off x="8026620" y="6369270"/>
            <a:ext cx="975491" cy="328277"/>
            <a:chOff x="285750" y="2952750"/>
            <a:chExt cx="2590800" cy="323850"/>
          </a:xfrm>
        </p:grpSpPr>
        <p:sp>
          <p:nvSpPr>
            <p:cNvPr id="14" name="Rounded Rectangle 13"/>
            <p:cNvSpPr/>
            <p:nvPr/>
          </p:nvSpPr>
          <p:spPr>
            <a:xfrm>
              <a:off x="285750" y="2952750"/>
              <a:ext cx="2590800" cy="323850"/>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GB" dirty="0"/>
            </a:p>
          </p:txBody>
        </p:sp>
        <p:sp>
          <p:nvSpPr>
            <p:cNvPr id="15" name="TextBox 14">
              <a:hlinkClick r:id="rId4" action="ppaction://hlinksldjump"/>
            </p:cNvPr>
            <p:cNvSpPr txBox="1"/>
            <p:nvPr/>
          </p:nvSpPr>
          <p:spPr>
            <a:xfrm>
              <a:off x="409576" y="2979683"/>
              <a:ext cx="2299488" cy="258082"/>
            </a:xfrm>
            <a:prstGeom prst="rect">
              <a:avLst/>
            </a:prstGeom>
            <a:noFill/>
          </p:spPr>
          <p:txBody>
            <a:bodyPr wrap="square" rtlCol="0">
              <a:spAutoFit/>
            </a:bodyPr>
            <a:lstStyle/>
            <a:p>
              <a:pPr algn="ctr"/>
              <a:r>
                <a:rPr lang="en-GB" sz="1100" b="1" dirty="0">
                  <a:hlinkClick r:id="rId5" action="ppaction://hlinksldjump"/>
                </a:rPr>
                <a:t>Main Menu</a:t>
              </a:r>
              <a:endParaRPr lang="en-GB" sz="1100" b="1" dirty="0"/>
            </a:p>
          </p:txBody>
        </p:sp>
      </p:grpSp>
      <p:sp>
        <p:nvSpPr>
          <p:cNvPr id="17" name="Text Box 2"/>
          <p:cNvSpPr txBox="1">
            <a:spLocks noChangeArrowheads="1"/>
          </p:cNvSpPr>
          <p:nvPr/>
        </p:nvSpPr>
        <p:spPr bwMode="auto">
          <a:xfrm>
            <a:off x="295275" y="224771"/>
            <a:ext cx="8553449" cy="3994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GB" sz="1200" dirty="0"/>
              <a:t>Children’s individual targets are reviewed regularly as part of the ongoing assessment and tracking process.  When a target has been achieved a new target is set. The time taken to achieve a target will depend on the child and the target. In line with whole  school assessment procedures, the attainment and progress of children with SEND will be tracked by class teachers and the leadership team at the end of every term. Children with SEND have a SEN Support Plan that is shared and reviewed with parents at the start/end of every term. </a:t>
            </a:r>
          </a:p>
          <a:p>
            <a:endParaRPr lang="en-GB" sz="1200" dirty="0"/>
          </a:p>
          <a:p>
            <a:r>
              <a:rPr lang="en-GB" sz="1200" dirty="0"/>
              <a:t>When a child with SEND or a EHC plan is transferring from another school the SENCo and/or  staff from the support classes will make contact with the previous school and the parent to make sure we have all the relevant information. This will be shared with the class teacher and any other relevant staff in school. </a:t>
            </a:r>
          </a:p>
          <a:p>
            <a:endParaRPr lang="en-GB" sz="1200" dirty="0"/>
          </a:p>
          <a:p>
            <a:r>
              <a:rPr lang="en-GB" sz="1200" dirty="0"/>
              <a:t>The provision provided for a child and the progress they are making is discussed at parental consultations that are held every term and/or at other planned review meetings. Parents are also welcome to come in and talk to teachers or the SENCo in between consultations if they have any concerns or something they want to tell us about their child.  A meeting can be arranged with Miss Moroz or Mrs Skillcorn by phoning the school on 01642 860055.</a:t>
            </a:r>
          </a:p>
          <a:p>
            <a:endParaRPr lang="en-GB" sz="1200" dirty="0"/>
          </a:p>
          <a:p>
            <a:r>
              <a:rPr lang="en-GB" sz="1200" dirty="0"/>
              <a:t>Personalised learning reviews are held every term for all pupils. These are one to one conversations between teachers and pupils to give targeted feedback about what they can do well and what they need to do to improve and achieve their next targets. </a:t>
            </a:r>
          </a:p>
          <a:p>
            <a:r>
              <a:rPr lang="en-GB" sz="1200" dirty="0"/>
              <a:t>The review also gives each child the opportunity to talk about their learning, any worries they have and what could help them make more progress.</a:t>
            </a:r>
          </a:p>
          <a:p>
            <a:endParaRPr lang="en-GB" dirty="0"/>
          </a:p>
          <a:p>
            <a:endParaRPr lang="en-GB" dirty="0"/>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624272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6686" y="-5698"/>
            <a:ext cx="9144000" cy="6835775"/>
          </a:xfrm>
          <a:prstGeom prst="rect">
            <a:avLst/>
          </a:prstGeom>
          <a:gradFill rotWithShape="0">
            <a:gsLst>
              <a:gs pos="0">
                <a:srgbClr val="FFFFFF"/>
              </a:gs>
              <a:gs pos="100000">
                <a:srgbClr val="FF0000"/>
              </a:gs>
            </a:gsLst>
            <a:path path="shape">
              <a:fillToRect l="50000" t="50000" r="50000" b="50000"/>
            </a:path>
          </a:gradFill>
          <a:ln>
            <a:noFill/>
          </a:ln>
          <a:effectLst>
            <a:outerShdw dist="28398" dir="3806097" algn="ctr" rotWithShape="0">
              <a:srgbClr val="3F3151">
                <a:alpha val="50000"/>
              </a:srgbClr>
            </a:outerShdw>
          </a:effectLst>
          <a:extLst>
            <a:ext uri="{91240B29-F687-4F45-9708-019B960494DF}">
              <a14:hiddenLine xmlns:a14="http://schemas.microsoft.com/office/drawing/2010/main" w="12700">
                <a:solidFill>
                  <a:srgbClr val="B2A1C7"/>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pic>
        <p:nvPicPr>
          <p:cNvPr id="10" name="Picture 9"/>
          <p:cNvPicPr>
            <a:picLocks noChangeAspect="1"/>
          </p:cNvPicPr>
          <p:nvPr/>
        </p:nvPicPr>
        <p:blipFill>
          <a:blip r:embed="rId2">
            <a:extLst>
              <a:ext uri="{BEBA8EAE-BF5A-486C-A8C5-ECC9F3942E4B}">
                <a14:imgProps xmlns:a14="http://schemas.microsoft.com/office/drawing/2010/main">
                  <a14:imgLayer r:embed="rId3">
                    <a14:imgEffect>
                      <a14:brightnessContrast bright="40000" contrast="40000"/>
                    </a14:imgEffect>
                  </a14:imgLayer>
                </a14:imgProps>
              </a:ext>
              <a:ext uri="{28A0092B-C50C-407E-A947-70E740481C1C}">
                <a14:useLocalDpi xmlns:a14="http://schemas.microsoft.com/office/drawing/2010/main" val="0"/>
              </a:ext>
            </a:extLst>
          </a:blip>
          <a:stretch>
            <a:fillRect/>
          </a:stretch>
        </p:blipFill>
        <p:spPr>
          <a:xfrm>
            <a:off x="5806002" y="-268014"/>
            <a:ext cx="3290701" cy="3358054"/>
          </a:xfrm>
          <a:prstGeom prst="rect">
            <a:avLst/>
          </a:prstGeom>
        </p:spPr>
      </p:pic>
      <p:grpSp>
        <p:nvGrpSpPr>
          <p:cNvPr id="6" name="Group 5"/>
          <p:cNvGrpSpPr/>
          <p:nvPr/>
        </p:nvGrpSpPr>
        <p:grpSpPr>
          <a:xfrm>
            <a:off x="6109901" y="100447"/>
            <a:ext cx="2655888" cy="2513012"/>
            <a:chOff x="3997325" y="2449513"/>
            <a:chExt cx="2655888" cy="2513012"/>
          </a:xfrm>
        </p:grpSpPr>
        <p:sp>
          <p:nvSpPr>
            <p:cNvPr id="3" name="AutoShape 3"/>
            <p:cNvSpPr>
              <a:spLocks noChangeArrowheads="1"/>
            </p:cNvSpPr>
            <p:nvPr/>
          </p:nvSpPr>
          <p:spPr bwMode="auto">
            <a:xfrm rot="-18229885">
              <a:off x="4068763" y="2378075"/>
              <a:ext cx="2513012" cy="2655888"/>
            </a:xfrm>
            <a:custGeom>
              <a:avLst/>
              <a:gdLst>
                <a:gd name="G0" fmla="+- -3520735 0 0"/>
                <a:gd name="G1" fmla="+- -9666729 0 0"/>
                <a:gd name="G2" fmla="+- -3520735 0 -9666729"/>
                <a:gd name="G3" fmla="+- 10800 0 0"/>
                <a:gd name="G4" fmla="+- 0 0 -3520735"/>
                <a:gd name="T0" fmla="*/ 360 256 1"/>
                <a:gd name="T1" fmla="*/ 0 256 1"/>
                <a:gd name="G5" fmla="+- G2 T0 T1"/>
                <a:gd name="G6" fmla="?: G2 G2 G5"/>
                <a:gd name="G7" fmla="+- 0 0 G6"/>
                <a:gd name="G8" fmla="+- 6155 0 0"/>
                <a:gd name="G9" fmla="+- 0 0 -9666729"/>
                <a:gd name="G10" fmla="+- 6155 0 2700"/>
                <a:gd name="G11" fmla="cos G10 -3520735"/>
                <a:gd name="G12" fmla="sin G10 -3520735"/>
                <a:gd name="G13" fmla="cos 13500 -3520735"/>
                <a:gd name="G14" fmla="sin 13500 -3520735"/>
                <a:gd name="G15" fmla="+- G11 10800 0"/>
                <a:gd name="G16" fmla="+- G12 10800 0"/>
                <a:gd name="G17" fmla="+- G13 10800 0"/>
                <a:gd name="G18" fmla="+- G14 10800 0"/>
                <a:gd name="G19" fmla="*/ 6155 1 2"/>
                <a:gd name="G20" fmla="+- G19 5400 0"/>
                <a:gd name="G21" fmla="cos G20 -3520735"/>
                <a:gd name="G22" fmla="sin G20 -3520735"/>
                <a:gd name="G23" fmla="+- G21 10800 0"/>
                <a:gd name="G24" fmla="+- G12 G23 G22"/>
                <a:gd name="G25" fmla="+- G22 G23 G11"/>
                <a:gd name="G26" fmla="cos 10800 -3520735"/>
                <a:gd name="G27" fmla="sin 10800 -3520735"/>
                <a:gd name="G28" fmla="cos 6155 -3520735"/>
                <a:gd name="G29" fmla="sin 6155 -3520735"/>
                <a:gd name="G30" fmla="+- G26 10800 0"/>
                <a:gd name="G31" fmla="+- G27 10800 0"/>
                <a:gd name="G32" fmla="+- G28 10800 0"/>
                <a:gd name="G33" fmla="+- G29 10800 0"/>
                <a:gd name="G34" fmla="+- G19 5400 0"/>
                <a:gd name="G35" fmla="cos G34 -9666729"/>
                <a:gd name="G36" fmla="sin G34 -9666729"/>
                <a:gd name="G37" fmla="+/ -9666729 -3520735 2"/>
                <a:gd name="T2" fmla="*/ 180 256 1"/>
                <a:gd name="T3" fmla="*/ 0 256 1"/>
                <a:gd name="G38" fmla="+- G37 T2 T3"/>
                <a:gd name="G39" fmla="?: G2 G37 G38"/>
                <a:gd name="G40" fmla="cos 10800 G39"/>
                <a:gd name="G41" fmla="sin 10800 G39"/>
                <a:gd name="G42" fmla="cos 6155 G39"/>
                <a:gd name="G43" fmla="sin 6155 G39"/>
                <a:gd name="G44" fmla="+- G40 10800 0"/>
                <a:gd name="G45" fmla="+- G41 10800 0"/>
                <a:gd name="G46" fmla="+- G42 10800 0"/>
                <a:gd name="G47" fmla="+- G43 10800 0"/>
                <a:gd name="G48" fmla="+- G35 10800 0"/>
                <a:gd name="G49" fmla="+- G36 10800 0"/>
                <a:gd name="T4" fmla="*/ 8811 w 21600"/>
                <a:gd name="T5" fmla="*/ 184 h 21600"/>
                <a:gd name="T6" fmla="*/ 3649 w 21600"/>
                <a:gd name="T7" fmla="*/ 6245 h 21600"/>
                <a:gd name="T8" fmla="*/ 9666 w 21600"/>
                <a:gd name="T9" fmla="*/ 4750 h 21600"/>
                <a:gd name="T10" fmla="*/ 18787 w 21600"/>
                <a:gd name="T11" fmla="*/ -84 h 21600"/>
                <a:gd name="T12" fmla="*/ 19865 w 21600"/>
                <a:gd name="T13" fmla="*/ 6937 h 21600"/>
                <a:gd name="T14" fmla="*/ 12844 w 21600"/>
                <a:gd name="T15" fmla="*/ 8014 h 21600"/>
                <a:gd name="T16" fmla="*/ 3163 w 21600"/>
                <a:gd name="T17" fmla="*/ 3163 h 21600"/>
                <a:gd name="T18" fmla="*/ 18437 w 21600"/>
                <a:gd name="T19" fmla="*/ 18437 h 21600"/>
              </a:gdLst>
              <a:ahLst/>
              <a:cxnLst>
                <a:cxn ang="0">
                  <a:pos x="T4" y="T5"/>
                </a:cxn>
                <a:cxn ang="0">
                  <a:pos x="T6" y="T7"/>
                </a:cxn>
                <a:cxn ang="0">
                  <a:pos x="T8" y="T9"/>
                </a:cxn>
                <a:cxn ang="0">
                  <a:pos x="T10" y="T11"/>
                </a:cxn>
                <a:cxn ang="0">
                  <a:pos x="T12" y="T13"/>
                </a:cxn>
                <a:cxn ang="0">
                  <a:pos x="T14" y="T15"/>
                </a:cxn>
              </a:cxnLst>
              <a:rect l="T16" t="T17" r="T18" b="T19"/>
              <a:pathLst>
                <a:path w="21600" h="21600">
                  <a:moveTo>
                    <a:pt x="14441" y="5838"/>
                  </a:moveTo>
                  <a:cubicBezTo>
                    <a:pt x="13385" y="5062"/>
                    <a:pt x="12110" y="4645"/>
                    <a:pt x="10800" y="4645"/>
                  </a:cubicBezTo>
                  <a:cubicBezTo>
                    <a:pt x="8696" y="4645"/>
                    <a:pt x="6738" y="5719"/>
                    <a:pt x="5608" y="7493"/>
                  </a:cubicBezTo>
                  <a:lnTo>
                    <a:pt x="1691" y="4997"/>
                  </a:lnTo>
                  <a:cubicBezTo>
                    <a:pt x="3674" y="1884"/>
                    <a:pt x="7109" y="0"/>
                    <a:pt x="10800" y="0"/>
                  </a:cubicBezTo>
                  <a:cubicBezTo>
                    <a:pt x="13098" y="0"/>
                    <a:pt x="15337" y="733"/>
                    <a:pt x="17190" y="2093"/>
                  </a:cubicBezTo>
                  <a:lnTo>
                    <a:pt x="18787" y="-84"/>
                  </a:lnTo>
                  <a:lnTo>
                    <a:pt x="19865" y="6937"/>
                  </a:lnTo>
                  <a:lnTo>
                    <a:pt x="12844" y="8014"/>
                  </a:lnTo>
                  <a:lnTo>
                    <a:pt x="14441" y="5838"/>
                  </a:lnTo>
                  <a:close/>
                </a:path>
              </a:pathLst>
            </a:custGeom>
            <a:gradFill rotWithShape="1">
              <a:gsLst>
                <a:gs pos="0">
                  <a:srgbClr val="FF0000"/>
                </a:gs>
                <a:gs pos="100000">
                  <a:srgbClr val="00B050"/>
                </a:gs>
              </a:gsLst>
              <a:lin ang="0" scaled="1"/>
            </a:gradFill>
            <a:ln w="19050">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5" name="WordArt 4"/>
            <p:cNvSpPr>
              <a:spLocks noChangeArrowheads="1" noChangeShapeType="1" noTextEdit="1"/>
            </p:cNvSpPr>
            <p:nvPr/>
          </p:nvSpPr>
          <p:spPr bwMode="auto">
            <a:xfrm rot="3874958">
              <a:off x="5685632" y="3124993"/>
              <a:ext cx="736600" cy="461963"/>
            </a:xfrm>
            <a:prstGeom prst="rect">
              <a:avLst/>
            </a:prstGeom>
            <a:extLst>
              <a:ext uri="{AF507438-7753-43E0-B8FC-AC1667EBCBE1}">
                <a14:hiddenEffects xmlns:a14="http://schemas.microsoft.com/office/drawing/2010/main">
                  <a:effectLst/>
                </a14:hiddenEffects>
              </a:ext>
            </a:extLst>
          </p:spPr>
          <p:txBody>
            <a:bodyPr wrap="none" fromWordArt="1">
              <a:prstTxWarp prst="textArchUp">
                <a:avLst>
                  <a:gd name="adj" fmla="val 11523006"/>
                </a:avLst>
              </a:prstTxWarp>
            </a:bodyPr>
            <a:lstStyle/>
            <a:p>
              <a:pPr algn="ctr" rtl="0">
                <a:buNone/>
              </a:pPr>
              <a:r>
                <a:rPr lang="en-GB" sz="3600" kern="10" spc="0" dirty="0">
                  <a:ln w="9525">
                    <a:solidFill>
                      <a:srgbClr val="000000"/>
                    </a:solidFill>
                    <a:round/>
                    <a:headEnd/>
                    <a:tailEnd/>
                  </a:ln>
                  <a:solidFill>
                    <a:srgbClr val="000000"/>
                  </a:solidFill>
                  <a:effectLst/>
                  <a:latin typeface="Arial Black"/>
                </a:rPr>
                <a:t>Plan</a:t>
              </a:r>
            </a:p>
          </p:txBody>
        </p:sp>
      </p:grpSp>
      <p:grpSp>
        <p:nvGrpSpPr>
          <p:cNvPr id="7" name="Group 6"/>
          <p:cNvGrpSpPr/>
          <p:nvPr/>
        </p:nvGrpSpPr>
        <p:grpSpPr>
          <a:xfrm>
            <a:off x="8026620" y="6369270"/>
            <a:ext cx="975491" cy="328277"/>
            <a:chOff x="285750" y="2952750"/>
            <a:chExt cx="2590800" cy="323850"/>
          </a:xfrm>
        </p:grpSpPr>
        <p:sp>
          <p:nvSpPr>
            <p:cNvPr id="8" name="Rounded Rectangle 7"/>
            <p:cNvSpPr/>
            <p:nvPr/>
          </p:nvSpPr>
          <p:spPr>
            <a:xfrm>
              <a:off x="285750" y="2952750"/>
              <a:ext cx="2590800" cy="323850"/>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GB" dirty="0"/>
            </a:p>
          </p:txBody>
        </p:sp>
        <p:sp>
          <p:nvSpPr>
            <p:cNvPr id="9" name="TextBox 8">
              <a:hlinkClick r:id="rId4" action="ppaction://hlinksldjump"/>
            </p:cNvPr>
            <p:cNvSpPr txBox="1"/>
            <p:nvPr/>
          </p:nvSpPr>
          <p:spPr>
            <a:xfrm>
              <a:off x="409576" y="2979683"/>
              <a:ext cx="2299488" cy="258082"/>
            </a:xfrm>
            <a:prstGeom prst="rect">
              <a:avLst/>
            </a:prstGeom>
            <a:noFill/>
          </p:spPr>
          <p:txBody>
            <a:bodyPr wrap="square" rtlCol="0">
              <a:spAutoFit/>
            </a:bodyPr>
            <a:lstStyle/>
            <a:p>
              <a:pPr algn="ctr"/>
              <a:r>
                <a:rPr lang="en-GB" sz="1100" b="1" dirty="0">
                  <a:hlinkClick r:id="rId5" action="ppaction://hlinksldjump"/>
                </a:rPr>
                <a:t>Plan Menu</a:t>
              </a:r>
              <a:endParaRPr lang="en-GB" sz="1100" b="1" dirty="0"/>
            </a:p>
          </p:txBody>
        </p:sp>
      </p:grpSp>
      <p:sp>
        <p:nvSpPr>
          <p:cNvPr id="12" name="Rounded Rectangle 11"/>
          <p:cNvSpPr/>
          <p:nvPr/>
        </p:nvSpPr>
        <p:spPr>
          <a:xfrm>
            <a:off x="243699" y="461798"/>
            <a:ext cx="2590800" cy="323850"/>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GB" dirty="0"/>
          </a:p>
        </p:txBody>
      </p:sp>
      <p:sp>
        <p:nvSpPr>
          <p:cNvPr id="13" name="TextBox 12">
            <a:hlinkClick r:id="rId4" action="ppaction://hlinksldjump"/>
          </p:cNvPr>
          <p:cNvSpPr txBox="1"/>
          <p:nvPr/>
        </p:nvSpPr>
        <p:spPr>
          <a:xfrm>
            <a:off x="268015" y="490375"/>
            <a:ext cx="2547435" cy="307777"/>
          </a:xfrm>
          <a:prstGeom prst="rect">
            <a:avLst/>
          </a:prstGeom>
          <a:noFill/>
          <a:ln>
            <a:noFill/>
          </a:ln>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en-GB" sz="1400" b="1" dirty="0"/>
              <a:t>Communication and Interaction</a:t>
            </a:r>
          </a:p>
        </p:txBody>
      </p:sp>
      <p:sp>
        <p:nvSpPr>
          <p:cNvPr id="20" name="Text Box 2"/>
          <p:cNvSpPr txBox="1">
            <a:spLocks noChangeArrowheads="1"/>
          </p:cNvSpPr>
          <p:nvPr/>
        </p:nvSpPr>
        <p:spPr bwMode="auto">
          <a:xfrm>
            <a:off x="222069" y="875211"/>
            <a:ext cx="6898059" cy="57829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GB" sz="1200" b="1" dirty="0"/>
              <a:t>We plan and provide for the needs of all children with Communication and Interaction needs in the following ways:-</a:t>
            </a:r>
          </a:p>
          <a:p>
            <a:pPr>
              <a:lnSpc>
                <a:spcPct val="150000"/>
              </a:lnSpc>
              <a:buFont typeface="Arial" pitchFamily="34" charset="0"/>
              <a:buChar char="•"/>
            </a:pPr>
            <a:r>
              <a:rPr lang="en-GB" sz="1000" dirty="0"/>
              <a:t>Making sure staff are aware of any additional needs and know how to respond.</a:t>
            </a:r>
          </a:p>
          <a:p>
            <a:pPr>
              <a:lnSpc>
                <a:spcPct val="150000"/>
              </a:lnSpc>
              <a:buFont typeface="Arial" pitchFamily="34" charset="0"/>
              <a:buChar char="•"/>
            </a:pPr>
            <a:r>
              <a:rPr lang="en-GB" sz="1000" dirty="0"/>
              <a:t>Differentiating  the way we teach to make the curriculum accessible for pupils.</a:t>
            </a:r>
          </a:p>
          <a:p>
            <a:pPr>
              <a:lnSpc>
                <a:spcPct val="150000"/>
              </a:lnSpc>
              <a:buFont typeface="Arial" pitchFamily="34" charset="0"/>
              <a:buChar char="•"/>
            </a:pPr>
            <a:r>
              <a:rPr lang="en-GB" sz="1000" dirty="0"/>
              <a:t>Providing small group or individual interventions to develop speech, language and communication skills such as Talk Boost, semantics and vocabulary intervention and narrative.</a:t>
            </a:r>
          </a:p>
          <a:p>
            <a:pPr>
              <a:lnSpc>
                <a:spcPct val="150000"/>
              </a:lnSpc>
              <a:buFont typeface="Arial" pitchFamily="34" charset="0"/>
              <a:buChar char="•"/>
            </a:pPr>
            <a:r>
              <a:rPr lang="en-GB" sz="1000" dirty="0"/>
              <a:t>Direct work with identified children in school by a speech and language therapist.</a:t>
            </a:r>
          </a:p>
          <a:p>
            <a:pPr>
              <a:lnSpc>
                <a:spcPct val="150000"/>
              </a:lnSpc>
              <a:buFont typeface="Arial" pitchFamily="34" charset="0"/>
              <a:buChar char="•"/>
            </a:pPr>
            <a:r>
              <a:rPr lang="en-GB" sz="1000" dirty="0"/>
              <a:t>Joint meetings with parents, teacher and the S&amp;L therapist held in school to share advice and review progress.</a:t>
            </a:r>
          </a:p>
          <a:p>
            <a:pPr>
              <a:lnSpc>
                <a:spcPct val="150000"/>
              </a:lnSpc>
              <a:buFont typeface="Arial" pitchFamily="34" charset="0"/>
              <a:buChar char="•"/>
            </a:pPr>
            <a:r>
              <a:rPr lang="en-GB" sz="1000" dirty="0"/>
              <a:t>Supporting learners in school who learn language in a </a:t>
            </a:r>
            <a:r>
              <a:rPr lang="en-US" sz="1000" dirty="0"/>
              <a:t>"whole-to-part" language acquisition style (where individuals learn language in chunks or "gestalts"—such as phrases from media or songs—rather than single words) as well as learners who learn language in a “part-to-whole” language acquisition style (learning from single word level). </a:t>
            </a:r>
            <a:endParaRPr lang="en-GB" sz="1000" dirty="0"/>
          </a:p>
          <a:p>
            <a:pPr>
              <a:lnSpc>
                <a:spcPct val="150000"/>
              </a:lnSpc>
              <a:buFont typeface="Arial" pitchFamily="34" charset="0"/>
              <a:buChar char="•"/>
            </a:pPr>
            <a:r>
              <a:rPr lang="en-GB" sz="1000" dirty="0"/>
              <a:t>Use of cued articulation for children with speech difficulties.</a:t>
            </a:r>
          </a:p>
          <a:p>
            <a:pPr>
              <a:lnSpc>
                <a:spcPct val="150000"/>
              </a:lnSpc>
              <a:buFont typeface="Arial" pitchFamily="34" charset="0"/>
              <a:buChar char="•"/>
            </a:pPr>
            <a:r>
              <a:rPr lang="en-GB" sz="1000" dirty="0"/>
              <a:t>Low stimulus work stations can be set up in the classroom for pupils with a social communication difficulty.</a:t>
            </a:r>
          </a:p>
          <a:p>
            <a:pPr>
              <a:lnSpc>
                <a:spcPct val="150000"/>
              </a:lnSpc>
              <a:buFont typeface="Arial" pitchFamily="34" charset="0"/>
              <a:buChar char="•"/>
            </a:pPr>
            <a:r>
              <a:rPr lang="en-GB" sz="1000" dirty="0"/>
              <a:t>We have quiet areas adjacent to most classrooms for children to work when they need less distraction. </a:t>
            </a:r>
          </a:p>
          <a:p>
            <a:pPr>
              <a:lnSpc>
                <a:spcPct val="150000"/>
              </a:lnSpc>
              <a:buFont typeface="Arial" pitchFamily="34" charset="0"/>
              <a:buChar char="•"/>
            </a:pPr>
            <a:r>
              <a:rPr lang="en-GB" sz="1000" dirty="0"/>
              <a:t>Visual timetables and visual resources used within lessons. </a:t>
            </a:r>
          </a:p>
          <a:p>
            <a:pPr>
              <a:lnSpc>
                <a:spcPct val="150000"/>
              </a:lnSpc>
              <a:buFont typeface="Arial" pitchFamily="34" charset="0"/>
              <a:buChar char="•"/>
            </a:pPr>
            <a:r>
              <a:rPr lang="en-GB" sz="1000" dirty="0"/>
              <a:t>Explicit pre-teaching of vocabulary and concepts.</a:t>
            </a:r>
          </a:p>
          <a:p>
            <a:pPr>
              <a:lnSpc>
                <a:spcPct val="150000"/>
              </a:lnSpc>
              <a:buFont typeface="Arial" pitchFamily="34" charset="0"/>
              <a:buChar char="•"/>
            </a:pPr>
            <a:r>
              <a:rPr lang="en-GB" sz="1000" dirty="0"/>
              <a:t>Alternative communication approaches such as Makaton and AAC.</a:t>
            </a:r>
          </a:p>
          <a:p>
            <a:pPr>
              <a:lnSpc>
                <a:spcPct val="150000"/>
              </a:lnSpc>
              <a:buFont typeface="Arial" pitchFamily="34" charset="0"/>
              <a:buChar char="•"/>
            </a:pPr>
            <a:r>
              <a:rPr lang="en-GB" sz="1000" dirty="0"/>
              <a:t>Social stories and/or use of comic strips are used for individual  children.</a:t>
            </a:r>
          </a:p>
          <a:p>
            <a:pPr>
              <a:lnSpc>
                <a:spcPct val="150000"/>
              </a:lnSpc>
              <a:buFont typeface="Arial" pitchFamily="34" charset="0"/>
              <a:buChar char="•"/>
            </a:pPr>
            <a:r>
              <a:rPr lang="en-GB" sz="1000" dirty="0"/>
              <a:t>Extra planning  and preparation for pupils with a social communication difficulty prior to visits or changes in the usual routine.  </a:t>
            </a:r>
          </a:p>
          <a:p>
            <a:pPr>
              <a:lnSpc>
                <a:spcPct val="150000"/>
              </a:lnSpc>
              <a:buFont typeface="Arial" pitchFamily="34" charset="0"/>
              <a:buChar char="•"/>
            </a:pPr>
            <a:r>
              <a:rPr lang="en-GB" sz="1000" dirty="0"/>
              <a:t>Access to advice and support from specialist services for children with a diagnosis of a social communication difficulty. This includes services such as Daisy Chain.</a:t>
            </a:r>
          </a:p>
          <a:p>
            <a:pPr lvl="0">
              <a:lnSpc>
                <a:spcPct val="150000"/>
              </a:lnSpc>
              <a:buFont typeface="Arial" pitchFamily="34" charset="0"/>
              <a:buChar char="•"/>
            </a:pPr>
            <a:r>
              <a:rPr lang="en-GB" sz="1000" dirty="0"/>
              <a:t>Referral to other services for assessment, advice and support when appropriate, such as support from the Specialist Communication and Interaction Teacher through Stockton’s SENDMAP panel.</a:t>
            </a:r>
          </a:p>
          <a:p>
            <a:pPr lvl="0">
              <a:lnSpc>
                <a:spcPct val="150000"/>
              </a:lnSpc>
              <a:buFont typeface="Arial" pitchFamily="34" charset="0"/>
              <a:buChar char="•"/>
            </a:pPr>
            <a:endParaRPr lang="en-GB" sz="1200" dirty="0"/>
          </a:p>
          <a:p>
            <a:pPr>
              <a:lnSpc>
                <a:spcPct val="150000"/>
              </a:lnSpc>
              <a:buFont typeface="Arial" pitchFamily="34" charset="0"/>
              <a:buChar char="•"/>
            </a:pPr>
            <a:endParaRPr lang="en-GB" sz="1200" dirty="0"/>
          </a:p>
          <a:p>
            <a:pPr marL="285750" lvl="0" indent="-285750" algn="just"/>
            <a:endParaRPr lang="en-GB" sz="1200" dirty="0">
              <a:solidFill>
                <a:srgbClr val="00B050"/>
              </a:solidFill>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200" b="0" i="0" u="none" strike="noStrike" cap="none" normalizeH="0" baseline="0" dirty="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34285900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6686" y="-5698"/>
            <a:ext cx="9144000" cy="6835775"/>
          </a:xfrm>
          <a:prstGeom prst="rect">
            <a:avLst/>
          </a:prstGeom>
          <a:gradFill rotWithShape="0">
            <a:gsLst>
              <a:gs pos="0">
                <a:srgbClr val="FFFFFF"/>
              </a:gs>
              <a:gs pos="100000">
                <a:srgbClr val="FF0000"/>
              </a:gs>
            </a:gsLst>
            <a:path path="shape">
              <a:fillToRect l="50000" t="50000" r="50000" b="50000"/>
            </a:path>
          </a:gradFill>
          <a:ln>
            <a:noFill/>
          </a:ln>
          <a:effectLst>
            <a:outerShdw dist="28398" dir="3806097" algn="ctr" rotWithShape="0">
              <a:srgbClr val="3F3151">
                <a:alpha val="50000"/>
              </a:srgbClr>
            </a:outerShdw>
          </a:effectLst>
          <a:extLst>
            <a:ext uri="{91240B29-F687-4F45-9708-019B960494DF}">
              <a14:hiddenLine xmlns:a14="http://schemas.microsoft.com/office/drawing/2010/main" w="12700">
                <a:solidFill>
                  <a:srgbClr val="B2A1C7"/>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pic>
        <p:nvPicPr>
          <p:cNvPr id="10" name="Picture 9"/>
          <p:cNvPicPr>
            <a:picLocks noChangeAspect="1"/>
          </p:cNvPicPr>
          <p:nvPr/>
        </p:nvPicPr>
        <p:blipFill>
          <a:blip r:embed="rId2">
            <a:extLst>
              <a:ext uri="{BEBA8EAE-BF5A-486C-A8C5-ECC9F3942E4B}">
                <a14:imgProps xmlns:a14="http://schemas.microsoft.com/office/drawing/2010/main">
                  <a14:imgLayer r:embed="rId3">
                    <a14:imgEffect>
                      <a14:brightnessContrast bright="40000" contrast="40000"/>
                    </a14:imgEffect>
                  </a14:imgLayer>
                </a14:imgProps>
              </a:ext>
              <a:ext uri="{28A0092B-C50C-407E-A947-70E740481C1C}">
                <a14:useLocalDpi xmlns:a14="http://schemas.microsoft.com/office/drawing/2010/main" val="0"/>
              </a:ext>
            </a:extLst>
          </a:blip>
          <a:stretch>
            <a:fillRect/>
          </a:stretch>
        </p:blipFill>
        <p:spPr>
          <a:xfrm>
            <a:off x="5806002" y="-268014"/>
            <a:ext cx="3290701" cy="3358054"/>
          </a:xfrm>
          <a:prstGeom prst="rect">
            <a:avLst/>
          </a:prstGeom>
        </p:spPr>
      </p:pic>
      <p:grpSp>
        <p:nvGrpSpPr>
          <p:cNvPr id="6" name="Group 5"/>
          <p:cNvGrpSpPr/>
          <p:nvPr/>
        </p:nvGrpSpPr>
        <p:grpSpPr>
          <a:xfrm>
            <a:off x="6109901" y="100447"/>
            <a:ext cx="2655888" cy="2513012"/>
            <a:chOff x="3997325" y="2449513"/>
            <a:chExt cx="2655888" cy="2513012"/>
          </a:xfrm>
        </p:grpSpPr>
        <p:sp>
          <p:nvSpPr>
            <p:cNvPr id="3" name="AutoShape 3"/>
            <p:cNvSpPr>
              <a:spLocks noChangeArrowheads="1"/>
            </p:cNvSpPr>
            <p:nvPr/>
          </p:nvSpPr>
          <p:spPr bwMode="auto">
            <a:xfrm rot="-18229885">
              <a:off x="4068763" y="2378075"/>
              <a:ext cx="2513012" cy="2655888"/>
            </a:xfrm>
            <a:custGeom>
              <a:avLst/>
              <a:gdLst>
                <a:gd name="G0" fmla="+- -3520735 0 0"/>
                <a:gd name="G1" fmla="+- -9666729 0 0"/>
                <a:gd name="G2" fmla="+- -3520735 0 -9666729"/>
                <a:gd name="G3" fmla="+- 10800 0 0"/>
                <a:gd name="G4" fmla="+- 0 0 -3520735"/>
                <a:gd name="T0" fmla="*/ 360 256 1"/>
                <a:gd name="T1" fmla="*/ 0 256 1"/>
                <a:gd name="G5" fmla="+- G2 T0 T1"/>
                <a:gd name="G6" fmla="?: G2 G2 G5"/>
                <a:gd name="G7" fmla="+- 0 0 G6"/>
                <a:gd name="G8" fmla="+- 6155 0 0"/>
                <a:gd name="G9" fmla="+- 0 0 -9666729"/>
                <a:gd name="G10" fmla="+- 6155 0 2700"/>
                <a:gd name="G11" fmla="cos G10 -3520735"/>
                <a:gd name="G12" fmla="sin G10 -3520735"/>
                <a:gd name="G13" fmla="cos 13500 -3520735"/>
                <a:gd name="G14" fmla="sin 13500 -3520735"/>
                <a:gd name="G15" fmla="+- G11 10800 0"/>
                <a:gd name="G16" fmla="+- G12 10800 0"/>
                <a:gd name="G17" fmla="+- G13 10800 0"/>
                <a:gd name="G18" fmla="+- G14 10800 0"/>
                <a:gd name="G19" fmla="*/ 6155 1 2"/>
                <a:gd name="G20" fmla="+- G19 5400 0"/>
                <a:gd name="G21" fmla="cos G20 -3520735"/>
                <a:gd name="G22" fmla="sin G20 -3520735"/>
                <a:gd name="G23" fmla="+- G21 10800 0"/>
                <a:gd name="G24" fmla="+- G12 G23 G22"/>
                <a:gd name="G25" fmla="+- G22 G23 G11"/>
                <a:gd name="G26" fmla="cos 10800 -3520735"/>
                <a:gd name="G27" fmla="sin 10800 -3520735"/>
                <a:gd name="G28" fmla="cos 6155 -3520735"/>
                <a:gd name="G29" fmla="sin 6155 -3520735"/>
                <a:gd name="G30" fmla="+- G26 10800 0"/>
                <a:gd name="G31" fmla="+- G27 10800 0"/>
                <a:gd name="G32" fmla="+- G28 10800 0"/>
                <a:gd name="G33" fmla="+- G29 10800 0"/>
                <a:gd name="G34" fmla="+- G19 5400 0"/>
                <a:gd name="G35" fmla="cos G34 -9666729"/>
                <a:gd name="G36" fmla="sin G34 -9666729"/>
                <a:gd name="G37" fmla="+/ -9666729 -3520735 2"/>
                <a:gd name="T2" fmla="*/ 180 256 1"/>
                <a:gd name="T3" fmla="*/ 0 256 1"/>
                <a:gd name="G38" fmla="+- G37 T2 T3"/>
                <a:gd name="G39" fmla="?: G2 G37 G38"/>
                <a:gd name="G40" fmla="cos 10800 G39"/>
                <a:gd name="G41" fmla="sin 10800 G39"/>
                <a:gd name="G42" fmla="cos 6155 G39"/>
                <a:gd name="G43" fmla="sin 6155 G39"/>
                <a:gd name="G44" fmla="+- G40 10800 0"/>
                <a:gd name="G45" fmla="+- G41 10800 0"/>
                <a:gd name="G46" fmla="+- G42 10800 0"/>
                <a:gd name="G47" fmla="+- G43 10800 0"/>
                <a:gd name="G48" fmla="+- G35 10800 0"/>
                <a:gd name="G49" fmla="+- G36 10800 0"/>
                <a:gd name="T4" fmla="*/ 8811 w 21600"/>
                <a:gd name="T5" fmla="*/ 184 h 21600"/>
                <a:gd name="T6" fmla="*/ 3649 w 21600"/>
                <a:gd name="T7" fmla="*/ 6245 h 21600"/>
                <a:gd name="T8" fmla="*/ 9666 w 21600"/>
                <a:gd name="T9" fmla="*/ 4750 h 21600"/>
                <a:gd name="T10" fmla="*/ 18787 w 21600"/>
                <a:gd name="T11" fmla="*/ -84 h 21600"/>
                <a:gd name="T12" fmla="*/ 19865 w 21600"/>
                <a:gd name="T13" fmla="*/ 6937 h 21600"/>
                <a:gd name="T14" fmla="*/ 12844 w 21600"/>
                <a:gd name="T15" fmla="*/ 8014 h 21600"/>
                <a:gd name="T16" fmla="*/ 3163 w 21600"/>
                <a:gd name="T17" fmla="*/ 3163 h 21600"/>
                <a:gd name="T18" fmla="*/ 18437 w 21600"/>
                <a:gd name="T19" fmla="*/ 18437 h 21600"/>
              </a:gdLst>
              <a:ahLst/>
              <a:cxnLst>
                <a:cxn ang="0">
                  <a:pos x="T4" y="T5"/>
                </a:cxn>
                <a:cxn ang="0">
                  <a:pos x="T6" y="T7"/>
                </a:cxn>
                <a:cxn ang="0">
                  <a:pos x="T8" y="T9"/>
                </a:cxn>
                <a:cxn ang="0">
                  <a:pos x="T10" y="T11"/>
                </a:cxn>
                <a:cxn ang="0">
                  <a:pos x="T12" y="T13"/>
                </a:cxn>
                <a:cxn ang="0">
                  <a:pos x="T14" y="T15"/>
                </a:cxn>
              </a:cxnLst>
              <a:rect l="T16" t="T17" r="T18" b="T19"/>
              <a:pathLst>
                <a:path w="21600" h="21600">
                  <a:moveTo>
                    <a:pt x="14441" y="5838"/>
                  </a:moveTo>
                  <a:cubicBezTo>
                    <a:pt x="13385" y="5062"/>
                    <a:pt x="12110" y="4645"/>
                    <a:pt x="10800" y="4645"/>
                  </a:cubicBezTo>
                  <a:cubicBezTo>
                    <a:pt x="8696" y="4645"/>
                    <a:pt x="6738" y="5719"/>
                    <a:pt x="5608" y="7493"/>
                  </a:cubicBezTo>
                  <a:lnTo>
                    <a:pt x="1691" y="4997"/>
                  </a:lnTo>
                  <a:cubicBezTo>
                    <a:pt x="3674" y="1884"/>
                    <a:pt x="7109" y="0"/>
                    <a:pt x="10800" y="0"/>
                  </a:cubicBezTo>
                  <a:cubicBezTo>
                    <a:pt x="13098" y="0"/>
                    <a:pt x="15337" y="733"/>
                    <a:pt x="17190" y="2093"/>
                  </a:cubicBezTo>
                  <a:lnTo>
                    <a:pt x="18787" y="-84"/>
                  </a:lnTo>
                  <a:lnTo>
                    <a:pt x="19865" y="6937"/>
                  </a:lnTo>
                  <a:lnTo>
                    <a:pt x="12844" y="8014"/>
                  </a:lnTo>
                  <a:lnTo>
                    <a:pt x="14441" y="5838"/>
                  </a:lnTo>
                  <a:close/>
                </a:path>
              </a:pathLst>
            </a:custGeom>
            <a:gradFill rotWithShape="1">
              <a:gsLst>
                <a:gs pos="0">
                  <a:srgbClr val="FF0000"/>
                </a:gs>
                <a:gs pos="100000">
                  <a:srgbClr val="00B050"/>
                </a:gs>
              </a:gsLst>
              <a:lin ang="0" scaled="1"/>
            </a:gradFill>
            <a:ln w="19050">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GB" dirty="0"/>
            </a:p>
          </p:txBody>
        </p:sp>
        <p:sp>
          <p:nvSpPr>
            <p:cNvPr id="5" name="WordArt 4"/>
            <p:cNvSpPr>
              <a:spLocks noChangeArrowheads="1" noChangeShapeType="1" noTextEdit="1"/>
            </p:cNvSpPr>
            <p:nvPr/>
          </p:nvSpPr>
          <p:spPr bwMode="auto">
            <a:xfrm rot="3874958">
              <a:off x="5685632" y="3124993"/>
              <a:ext cx="736600" cy="461963"/>
            </a:xfrm>
            <a:prstGeom prst="rect">
              <a:avLst/>
            </a:prstGeom>
            <a:extLst>
              <a:ext uri="{AF507438-7753-43E0-B8FC-AC1667EBCBE1}">
                <a14:hiddenEffects xmlns:a14="http://schemas.microsoft.com/office/drawing/2010/main">
                  <a:effectLst/>
                </a14:hiddenEffects>
              </a:ext>
            </a:extLst>
          </p:spPr>
          <p:txBody>
            <a:bodyPr wrap="none" fromWordArt="1">
              <a:prstTxWarp prst="textArchUp">
                <a:avLst>
                  <a:gd name="adj" fmla="val 11523006"/>
                </a:avLst>
              </a:prstTxWarp>
            </a:bodyPr>
            <a:lstStyle/>
            <a:p>
              <a:pPr algn="ctr" rtl="0">
                <a:buNone/>
              </a:pPr>
              <a:r>
                <a:rPr lang="en-GB" sz="3600" kern="10" spc="0" dirty="0">
                  <a:ln w="9525">
                    <a:solidFill>
                      <a:srgbClr val="000000"/>
                    </a:solidFill>
                    <a:round/>
                    <a:headEnd/>
                    <a:tailEnd/>
                  </a:ln>
                  <a:solidFill>
                    <a:srgbClr val="000000"/>
                  </a:solidFill>
                  <a:effectLst/>
                  <a:latin typeface="Arial Black"/>
                </a:rPr>
                <a:t>Plan</a:t>
              </a:r>
            </a:p>
          </p:txBody>
        </p:sp>
      </p:grpSp>
      <p:grpSp>
        <p:nvGrpSpPr>
          <p:cNvPr id="7" name="Group 6"/>
          <p:cNvGrpSpPr/>
          <p:nvPr/>
        </p:nvGrpSpPr>
        <p:grpSpPr>
          <a:xfrm>
            <a:off x="8026620" y="6369270"/>
            <a:ext cx="975491" cy="328277"/>
            <a:chOff x="285750" y="2952750"/>
            <a:chExt cx="2590800" cy="323850"/>
          </a:xfrm>
        </p:grpSpPr>
        <p:sp>
          <p:nvSpPr>
            <p:cNvPr id="8" name="Rounded Rectangle 7"/>
            <p:cNvSpPr/>
            <p:nvPr/>
          </p:nvSpPr>
          <p:spPr>
            <a:xfrm>
              <a:off x="285750" y="2952750"/>
              <a:ext cx="2590800" cy="323850"/>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GB" dirty="0"/>
            </a:p>
          </p:txBody>
        </p:sp>
        <p:sp>
          <p:nvSpPr>
            <p:cNvPr id="9" name="TextBox 8">
              <a:hlinkClick r:id="rId4" action="ppaction://hlinksldjump"/>
            </p:cNvPr>
            <p:cNvSpPr txBox="1"/>
            <p:nvPr/>
          </p:nvSpPr>
          <p:spPr>
            <a:xfrm>
              <a:off x="409576" y="2979683"/>
              <a:ext cx="2299488" cy="258082"/>
            </a:xfrm>
            <a:prstGeom prst="rect">
              <a:avLst/>
            </a:prstGeom>
            <a:noFill/>
          </p:spPr>
          <p:txBody>
            <a:bodyPr wrap="square" rtlCol="0">
              <a:spAutoFit/>
            </a:bodyPr>
            <a:lstStyle/>
            <a:p>
              <a:pPr algn="ctr"/>
              <a:r>
                <a:rPr lang="en-GB" sz="1100" b="1" dirty="0">
                  <a:hlinkClick r:id="rId5" action="ppaction://hlinksldjump"/>
                </a:rPr>
                <a:t>Plan Menu</a:t>
              </a:r>
              <a:endParaRPr lang="en-GB" sz="1100" b="1" dirty="0"/>
            </a:p>
          </p:txBody>
        </p:sp>
      </p:grpSp>
      <p:grpSp>
        <p:nvGrpSpPr>
          <p:cNvPr id="17" name="Group 16"/>
          <p:cNvGrpSpPr/>
          <p:nvPr/>
        </p:nvGrpSpPr>
        <p:grpSpPr>
          <a:xfrm>
            <a:off x="243699" y="1041624"/>
            <a:ext cx="2590800" cy="336352"/>
            <a:chOff x="285750" y="2952750"/>
            <a:chExt cx="2590800" cy="336352"/>
          </a:xfrm>
        </p:grpSpPr>
        <p:sp>
          <p:nvSpPr>
            <p:cNvPr id="18" name="Rounded Rectangle 17"/>
            <p:cNvSpPr/>
            <p:nvPr/>
          </p:nvSpPr>
          <p:spPr>
            <a:xfrm>
              <a:off x="285750" y="2952750"/>
              <a:ext cx="2590800" cy="323850"/>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GB" dirty="0"/>
            </a:p>
          </p:txBody>
        </p:sp>
        <p:sp>
          <p:nvSpPr>
            <p:cNvPr id="19" name="TextBox 18">
              <a:hlinkClick r:id="rId4" action="ppaction://hlinksldjump"/>
            </p:cNvPr>
            <p:cNvSpPr txBox="1"/>
            <p:nvPr/>
          </p:nvSpPr>
          <p:spPr>
            <a:xfrm>
              <a:off x="409575" y="2981325"/>
              <a:ext cx="2447925" cy="307777"/>
            </a:xfrm>
            <a:prstGeom prst="rect">
              <a:avLst/>
            </a:prstGeom>
            <a:noFill/>
          </p:spPr>
          <p:txBody>
            <a:bodyPr wrap="square" rtlCol="0">
              <a:spAutoFit/>
            </a:bodyPr>
            <a:lstStyle/>
            <a:p>
              <a:pPr algn="ctr"/>
              <a:r>
                <a:rPr lang="en-GB" sz="1400" b="1" dirty="0">
                  <a:effectLst>
                    <a:outerShdw blurRad="50800" dist="38100" dir="2700000" algn="tl" rotWithShape="0">
                      <a:prstClr val="black">
                        <a:alpha val="40000"/>
                      </a:prstClr>
                    </a:outerShdw>
                  </a:effectLst>
                </a:rPr>
                <a:t>Cognition and Learning</a:t>
              </a:r>
            </a:p>
          </p:txBody>
        </p:sp>
      </p:grpSp>
      <p:sp>
        <p:nvSpPr>
          <p:cNvPr id="20" name="Text Box 2"/>
          <p:cNvSpPr txBox="1">
            <a:spLocks noChangeArrowheads="1"/>
          </p:cNvSpPr>
          <p:nvPr/>
        </p:nvSpPr>
        <p:spPr bwMode="auto">
          <a:xfrm>
            <a:off x="257178" y="1524159"/>
            <a:ext cx="5529262" cy="17992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itchFamily="34" charset="0"/>
              <a:cs typeface="Arial" pitchFamily="34" charset="0"/>
            </a:endParaRPr>
          </a:p>
        </p:txBody>
      </p:sp>
      <p:sp>
        <p:nvSpPr>
          <p:cNvPr id="23" name="Text Box 2"/>
          <p:cNvSpPr txBox="1">
            <a:spLocks noChangeArrowheads="1"/>
          </p:cNvSpPr>
          <p:nvPr/>
        </p:nvSpPr>
        <p:spPr bwMode="auto">
          <a:xfrm>
            <a:off x="222071" y="1541417"/>
            <a:ext cx="6048100" cy="49377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285750" lvl="0" indent="-285750" algn="just">
              <a:buFont typeface="Arial" panose="020B0604020202020204" pitchFamily="34" charset="0"/>
              <a:buChar char="•"/>
            </a:pPr>
            <a:endParaRPr lang="en-GB" sz="1200" dirty="0"/>
          </a:p>
          <a:p>
            <a:r>
              <a:rPr lang="en-GB" sz="1200" b="1" dirty="0"/>
              <a:t>We plan and provide for the needs of the children with Cognition and Learning needs in the following ways:-</a:t>
            </a:r>
          </a:p>
          <a:p>
            <a:endParaRPr lang="en-GB" sz="1200" dirty="0"/>
          </a:p>
          <a:p>
            <a:pPr lvl="0">
              <a:lnSpc>
                <a:spcPct val="150000"/>
              </a:lnSpc>
              <a:buFont typeface="Arial" pitchFamily="34" charset="0"/>
              <a:buChar char="•"/>
            </a:pPr>
            <a:r>
              <a:rPr lang="en-GB" sz="1200" dirty="0"/>
              <a:t>Making sure staff are aware of any additional needs and know how to respond.</a:t>
            </a:r>
          </a:p>
          <a:p>
            <a:pPr lvl="0">
              <a:lnSpc>
                <a:spcPct val="150000"/>
              </a:lnSpc>
              <a:buFont typeface="Arial" pitchFamily="34" charset="0"/>
              <a:buChar char="•"/>
            </a:pPr>
            <a:r>
              <a:rPr lang="en-GB" sz="1200" dirty="0"/>
              <a:t>Differentiating the way we teach to make the curriculum accessible for pupils.</a:t>
            </a:r>
          </a:p>
          <a:p>
            <a:pPr lvl="0">
              <a:lnSpc>
                <a:spcPct val="150000"/>
              </a:lnSpc>
              <a:buFont typeface="Arial" pitchFamily="34" charset="0"/>
              <a:buChar char="•"/>
            </a:pPr>
            <a:r>
              <a:rPr lang="en-GB" sz="1200" dirty="0"/>
              <a:t>Providing small group or individual interventions to address specific targets in order to improve reading, writing or maths.</a:t>
            </a:r>
          </a:p>
          <a:p>
            <a:pPr lvl="0">
              <a:lnSpc>
                <a:spcPct val="150000"/>
              </a:lnSpc>
              <a:buFont typeface="Arial" pitchFamily="34" charset="0"/>
              <a:buChar char="•"/>
            </a:pPr>
            <a:r>
              <a:rPr lang="en-GB" sz="1200" dirty="0"/>
              <a:t>ICT resources and programmes to support the learning of pupils with SEND.</a:t>
            </a:r>
          </a:p>
          <a:p>
            <a:pPr lvl="0">
              <a:lnSpc>
                <a:spcPct val="150000"/>
              </a:lnSpc>
              <a:buFont typeface="Arial" pitchFamily="34" charset="0"/>
              <a:buChar char="•"/>
            </a:pPr>
            <a:r>
              <a:rPr lang="en-GB" sz="1200" dirty="0"/>
              <a:t>Increased access to small group support </a:t>
            </a:r>
          </a:p>
          <a:p>
            <a:pPr lvl="0">
              <a:lnSpc>
                <a:spcPct val="150000"/>
              </a:lnSpc>
              <a:buFont typeface="Arial" pitchFamily="34" charset="0"/>
              <a:buChar char="•"/>
            </a:pPr>
            <a:r>
              <a:rPr lang="en-GB" sz="1200" dirty="0"/>
              <a:t>Practical aids for learning e.g. table squares, time/number lines, pictures, photos, accessible reading material suited to age </a:t>
            </a:r>
          </a:p>
          <a:p>
            <a:pPr lvl="0">
              <a:lnSpc>
                <a:spcPct val="150000"/>
              </a:lnSpc>
              <a:buFont typeface="Arial" pitchFamily="34" charset="0"/>
              <a:buChar char="•"/>
            </a:pPr>
            <a:r>
              <a:rPr lang="en-GB" sz="1200" dirty="0"/>
              <a:t>Adaptations to assessments to enable access e.g. readers, scribe, ICT</a:t>
            </a:r>
          </a:p>
          <a:p>
            <a:pPr lvl="0">
              <a:lnSpc>
                <a:spcPct val="150000"/>
              </a:lnSpc>
              <a:buFont typeface="Arial" pitchFamily="34" charset="0"/>
              <a:buChar char="•"/>
            </a:pPr>
            <a:r>
              <a:rPr lang="en-GB" sz="1200" dirty="0"/>
              <a:t>Access to 1:1 interventions such as Precision Teaching to target specific gaps or areas of difficulty</a:t>
            </a:r>
          </a:p>
          <a:p>
            <a:pPr lvl="0">
              <a:lnSpc>
                <a:spcPct val="150000"/>
              </a:lnSpc>
              <a:buFont typeface="Arial" pitchFamily="34" charset="0"/>
              <a:buChar char="•"/>
            </a:pPr>
            <a:r>
              <a:rPr lang="en-GB" sz="1200" dirty="0"/>
              <a:t>Referral to other services for assessment, advice and support when appropriate. As part of our provision we buy in the service of Dr Stephanie Homewood, Educational Psychologist. If individuals are not responding to sustained intervention and support in class, the </a:t>
            </a:r>
            <a:r>
              <a:rPr lang="en-GB" sz="1200" dirty="0" err="1"/>
              <a:t>SENCo</a:t>
            </a:r>
            <a:r>
              <a:rPr lang="en-GB" sz="1200" dirty="0"/>
              <a:t> can refer a pupil to Dr Homewood for further assessment and advice with parent consent.</a:t>
            </a:r>
          </a:p>
          <a:p>
            <a:pPr lvl="0">
              <a:lnSpc>
                <a:spcPct val="150000"/>
              </a:lnSpc>
              <a:buFont typeface="Arial" pitchFamily="34" charset="0"/>
              <a:buChar char="•"/>
            </a:pPr>
            <a:endParaRPr lang="en-GB" sz="1200" dirty="0"/>
          </a:p>
          <a:p>
            <a:pPr lvl="0" algn="just"/>
            <a:endParaRPr lang="en-GB" dirty="0"/>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399840133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7de99293-b8b3-48ce-a5e7-e626cd429691" xsi:nil="true"/>
    <lcf76f155ced4ddcb4097134ff3c332f xmlns="6a58d525-82f6-435e-bf11-78bad985acfb">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FBAD6F92954AAF4D901B1F3D4CCF9CB2" ma:contentTypeVersion="16" ma:contentTypeDescription="Create a new document." ma:contentTypeScope="" ma:versionID="f2d28d66ffbc4eafccb9eba811324206">
  <xsd:schema xmlns:xsd="http://www.w3.org/2001/XMLSchema" xmlns:xs="http://www.w3.org/2001/XMLSchema" xmlns:p="http://schemas.microsoft.com/office/2006/metadata/properties" xmlns:ns2="6a58d525-82f6-435e-bf11-78bad985acfb" xmlns:ns3="7de99293-b8b3-48ce-a5e7-e626cd429691" targetNamespace="http://schemas.microsoft.com/office/2006/metadata/properties" ma:root="true" ma:fieldsID="80e0d4861dc2748efce5f795c8f31ece" ns2:_="" ns3:_="">
    <xsd:import namespace="6a58d525-82f6-435e-bf11-78bad985acfb"/>
    <xsd:import namespace="7de99293-b8b3-48ce-a5e7-e626cd429691"/>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MediaServiceLocation" minOccurs="0"/>
                <xsd:element ref="ns2:MediaServiceGenerationTime" minOccurs="0"/>
                <xsd:element ref="ns2:MediaServiceEventHashCode" minOccurs="0"/>
                <xsd:element ref="ns2:lcf76f155ced4ddcb4097134ff3c332f" minOccurs="0"/>
                <xsd:element ref="ns3:TaxCatchAll" minOccurs="0"/>
                <xsd:element ref="ns2:MediaServiceOCR" minOccurs="0"/>
                <xsd:element ref="ns3:SharedWithUsers" minOccurs="0"/>
                <xsd:element ref="ns3:SharedWithDetails"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a58d525-82f6-435e-bf11-78bad985acf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MediaServiceLocation" ma:index="12" nillable="true" ma:displayName="Location" ma:indexed="true" ma:internalName="MediaServiceLocatio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00de067c-840f-4bbc-a3b9-cd0c388f70ae"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element name="MediaServiceObjectDetectorVersions" ma:index="21"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de99293-b8b3-48ce-a5e7-e626cd429691"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18f809d7-432b-4cc5-9dfc-e5d96d6608d4}" ma:internalName="TaxCatchAll" ma:showField="CatchAllData" ma:web="7de99293-b8b3-48ce-a5e7-e626cd429691">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FEBA341-5421-44C6-BA1F-874DAC270781}">
  <ds:schemaRefs>
    <ds:schemaRef ds:uri="http://schemas.microsoft.com/office/2006/metadata/properties"/>
    <ds:schemaRef ds:uri="http://schemas.microsoft.com/office/infopath/2007/PartnerControls"/>
    <ds:schemaRef ds:uri="7de99293-b8b3-48ce-a5e7-e626cd429691"/>
    <ds:schemaRef ds:uri="6a58d525-82f6-435e-bf11-78bad985acfb"/>
  </ds:schemaRefs>
</ds:datastoreItem>
</file>

<file path=customXml/itemProps2.xml><?xml version="1.0" encoding="utf-8"?>
<ds:datastoreItem xmlns:ds="http://schemas.openxmlformats.org/officeDocument/2006/customXml" ds:itemID="{4A9E9D38-9031-4D47-8C5D-F111B69AEEFE}">
  <ds:schemaRefs>
    <ds:schemaRef ds:uri="http://schemas.microsoft.com/sharepoint/v3/contenttype/forms"/>
  </ds:schemaRefs>
</ds:datastoreItem>
</file>

<file path=customXml/itemProps3.xml><?xml version="1.0" encoding="utf-8"?>
<ds:datastoreItem xmlns:ds="http://schemas.openxmlformats.org/officeDocument/2006/customXml" ds:itemID="{D14EC9F0-6E23-4FCC-A3D7-E4722C6B29A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a58d525-82f6-435e-bf11-78bad985acfb"/>
    <ds:schemaRef ds:uri="7de99293-b8b3-48ce-a5e7-e626cd4296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5358</TotalTime>
  <Words>3082</Words>
  <Application>Microsoft Office PowerPoint</Application>
  <PresentationFormat>On-screen Show (4:3)</PresentationFormat>
  <Paragraphs>224</Paragraphs>
  <Slides>12</Slides>
  <Notes>1</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12</vt:i4>
      </vt:variant>
    </vt:vector>
  </HeadingPairs>
  <TitlesOfParts>
    <vt:vector size="17" baseType="lpstr">
      <vt:lpstr>Arial</vt:lpstr>
      <vt:lpstr>Arial Black</vt:lpstr>
      <vt:lpstr>Calibri</vt:lpstr>
      <vt:lpstr>Office Theme</vt:lpstr>
      <vt:lpstr>Custom Design</vt:lpstr>
      <vt:lpstr>PowerPoint Presentation</vt:lpstr>
      <vt:lpstr>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Joanne</dc:creator>
  <cp:lastModifiedBy>Moroz, M</cp:lastModifiedBy>
  <cp:revision>194</cp:revision>
  <cp:lastPrinted>2018-03-21T09:47:34Z</cp:lastPrinted>
  <dcterms:created xsi:type="dcterms:W3CDTF">2014-05-13T13:08:59Z</dcterms:created>
  <dcterms:modified xsi:type="dcterms:W3CDTF">2026-04-01T05:40:31Z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0x010100FBAD6F92954AAF4D901B1F3D4CCF9CB2</vt:lpwstr>
  </property>
</Properties>
</file>